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 id="316" r:id="rId63"/>
    <p:sldId id="317" r:id="rId64"/>
    <p:sldId id="318" r:id="rId65"/>
    <p:sldId id="319" r:id="rId66"/>
    <p:sldId id="320" r:id="rId67"/>
    <p:sldId id="321" r:id="rId68"/>
    <p:sldId id="322" r:id="rId69"/>
    <p:sldId id="323" r:id="rId70"/>
    <p:sldId id="324" r:id="rId71"/>
    <p:sldId id="325" r:id="rId72"/>
    <p:sldId id="326" r:id="rId73"/>
    <p:sldId id="327" r:id="rId74"/>
    <p:sldId id="328" r:id="rId75"/>
    <p:sldId id="329" r:id="rId76"/>
    <p:sldId id="330" r:id="rId7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slide" Target="slides/slide60.xml"/>
  <Relationship Id="rId63" Type="http://schemas.openxmlformats.org/officeDocument/2006/relationships/slide" Target="slides/slide61.xml"/>
  <Relationship Id="rId64" Type="http://schemas.openxmlformats.org/officeDocument/2006/relationships/slide" Target="slides/slide62.xml"/>
  <Relationship Id="rId65" Type="http://schemas.openxmlformats.org/officeDocument/2006/relationships/slide" Target="slides/slide63.xml"/>
  <Relationship Id="rId66" Type="http://schemas.openxmlformats.org/officeDocument/2006/relationships/slide" Target="slides/slide64.xml"/>
  <Relationship Id="rId67" Type="http://schemas.openxmlformats.org/officeDocument/2006/relationships/slide" Target="slides/slide65.xml"/>
  <Relationship Id="rId68" Type="http://schemas.openxmlformats.org/officeDocument/2006/relationships/slide" Target="slides/slide66.xml"/>
  <Relationship Id="rId69" Type="http://schemas.openxmlformats.org/officeDocument/2006/relationships/slide" Target="slides/slide67.xml"/>
  <Relationship Id="rId70" Type="http://schemas.openxmlformats.org/officeDocument/2006/relationships/slide" Target="slides/slide68.xml"/>
  <Relationship Id="rId71" Type="http://schemas.openxmlformats.org/officeDocument/2006/relationships/slide" Target="slides/slide69.xml"/>
  <Relationship Id="rId72" Type="http://schemas.openxmlformats.org/officeDocument/2006/relationships/slide" Target="slides/slide70.xml"/>
  <Relationship Id="rId73" Type="http://schemas.openxmlformats.org/officeDocument/2006/relationships/slide" Target="slides/slide71.xml"/>
  <Relationship Id="rId74" Type="http://schemas.openxmlformats.org/officeDocument/2006/relationships/slide" Target="slides/slide72.xml"/>
  <Relationship Id="rId75" Type="http://schemas.openxmlformats.org/officeDocument/2006/relationships/slide" Target="slides/slide73.xml"/>
  <Relationship Id="rId76" Type="http://schemas.openxmlformats.org/officeDocument/2006/relationships/slide" Target="slides/slide74.xml"/>
  <Relationship Id="rId77" Type="http://schemas.openxmlformats.org/officeDocument/2006/relationships/slide" Target="slides/slide75.xml"/>
  <Relationship Id="rId78" Type="http://schemas.openxmlformats.org/officeDocument/2006/relationships/presProps" Target="presProps.xml"/>
  <Relationship Id="rId79" Type="http://schemas.openxmlformats.org/officeDocument/2006/relationships/viewProps" Target="viewProps.xml"/>
  <Relationship Id="rId8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77786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Nehemiah 7:1-7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Shephatiah 372]]></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rah 652]]></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Pahath-Moab (through the line of Jeshua and Joab) 2,818]]></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Elam 1,254]]></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Zattu 845]]></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Zakkai 760]]></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innui 648]]></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ebai 628]]></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zgad 2,322]]></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donikam 667]]></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fter the wall had been rebuilt and I had set the doors in place, the gatekeepers, the musicians and the Levites were appointe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Bigvai 2,067]]></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din 655]]></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ter (through Hezekiah) 98]]></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Hashum 328]]></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Bezai 324]]></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Hariph 112]]></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Gibeon 95]]></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 men ofBethlehem and Netophah 188]]></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athoth 128]]></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Beth Azmaveth 42]]></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I put in charge of Jerusalem my brother Hanani, along with Hananiah the commander of the citadel, because he was a man of integrity and feared God more than most people do.]]></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Kiriath Jearim, Kephirah and Beeroth 743]]></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Ramah and Geba 621]]></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Mikmash 122]]></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Bethel and Ai 123]]></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the other Nebo 52]]></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the other Elam 1,254]]></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Harim 320]]></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Jericho 345]]></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Lod, Hadid and Ono 721]]></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Senaah 3,930]]></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I said to them, “The gates of Jerusalem are not to be opened until the sun is hot. While the gatekeepers are still on duty, have them shut the doors and bar them. Also appoint residents of Jerusalem as guards, some at their posts and some near their own houses.”The List of the Exiles Who Returned]]></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The priests:the descendants ofJedaiah (through the family of Jeshua) 973]]></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Immer 1,052]]></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Pashhur 1,247]]></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Harim 1,017]]></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The Levites:the descendants ofJeshua (through Kadmiel through the line of Hodaviah) 74]]></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The musicians:the descendants ofAsaph 148]]></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The gatekeepers of the temple:the descendants ofShallum, Ater, Talmon,Akkub, Hatita and Shobai 138]]></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The temple servants:the descendants ofZiha, Hasupha, Tabbaoth,]]></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Keros, Sia, Padon,]]></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Lebana, Hagaba, Shalmai,]]></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Now the city was large and spacious, but there were few people in it, and the houses had not yet been rebuilt.]]></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Hanan, Giddel, Gahar,]]></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Reaiah, Rezin, Nekoda,]]></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Gazzam, Uzza, Paseah,]]></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Besai, Meunim, Nephusim,]]></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 ]]></a:t>
            </a:r>
            <a:r>
              <a:rPr lang="en-US" b="1" sz="3000" spc="0" u="none">
                <a:solidFill>
                  <a:srgbClr val="000000">
                    <a:alpha val="100.00%"/>
                  </a:srgbClr>
                </a:solidFill>
                <a:latin typeface="Calibri"/>
              </a:rPr>
              <a:t><![CDATA[Bakbuk, Hakupha, Harhur,]]></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4 ]]></a:t>
            </a:r>
            <a:r>
              <a:rPr lang="en-US" b="1" sz="3000" spc="0" u="none">
                <a:solidFill>
                  <a:srgbClr val="000000">
                    <a:alpha val="100.00%"/>
                  </a:srgbClr>
                </a:solidFill>
                <a:latin typeface="Calibri"/>
              </a:rPr>
              <a:t><![CDATA[Bazluth, Mehida, Harsha,]]></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5 ]]></a:t>
            </a:r>
            <a:r>
              <a:rPr lang="en-US" b="1" sz="3000" spc="0" u="none">
                <a:solidFill>
                  <a:srgbClr val="000000">
                    <a:alpha val="100.00%"/>
                  </a:srgbClr>
                </a:solidFill>
                <a:latin typeface="Calibri"/>
              </a:rPr>
              <a:t><![CDATA[Barkos, Sisera, Temah,]]></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6 ]]></a:t>
            </a:r>
            <a:r>
              <a:rPr lang="en-US" b="1" sz="3000" spc="0" u="none">
                <a:solidFill>
                  <a:srgbClr val="000000">
                    <a:alpha val="100.00%"/>
                  </a:srgbClr>
                </a:solidFill>
                <a:latin typeface="Calibri"/>
              </a:rPr>
              <a:t><![CDATA[Neziah and Hatipha]]></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7 ]]></a:t>
            </a:r>
            <a:r>
              <a:rPr lang="en-US" b="1" sz="3000" spc="0" u="none">
                <a:solidFill>
                  <a:srgbClr val="000000">
                    <a:alpha val="100.00%"/>
                  </a:srgbClr>
                </a:solidFill>
                <a:latin typeface="Calibri"/>
              </a:rPr>
              <a:t><![CDATA[The descendants of the servants of Solomon:the descendants ofSotai, Sophereth, Perida,]]></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8 ]]></a:t>
            </a:r>
            <a:r>
              <a:rPr lang="en-US" b="1" sz="3000" spc="0" u="none">
                <a:solidFill>
                  <a:srgbClr val="000000">
                    <a:alpha val="100.00%"/>
                  </a:srgbClr>
                </a:solidFill>
                <a:latin typeface="Calibri"/>
              </a:rPr>
              <a:t><![CDATA[Jaala, Darkon, Giddel,]]></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So my God put it into my heart to assemble the nobles, the officials and the common people for registration by families. I found the genealogical record of those who had been the first to return. This is what I found written there:]]></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9 ]]></a:t>
            </a:r>
            <a:r>
              <a:rPr lang="en-US" b="1" sz="3000" spc="0" u="none">
                <a:solidFill>
                  <a:srgbClr val="000000">
                    <a:alpha val="100.00%"/>
                  </a:srgbClr>
                </a:solidFill>
                <a:latin typeface="Calibri"/>
              </a:rPr>
              <a:t><![CDATA[Shephatiah, Hattil,Pokereth-Hazzebaim and Amon]]></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0 ]]></a:t>
            </a:r>
            <a:r>
              <a:rPr lang="en-US" b="1" sz="3000" spc="0" u="none">
                <a:solidFill>
                  <a:srgbClr val="000000">
                    <a:alpha val="100.00%"/>
                  </a:srgbClr>
                </a:solidFill>
                <a:latin typeface="Calibri"/>
              </a:rPr>
              <a:t><![CDATA[The temple servants and the descendants of the servants of Solomon 392]]></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1 ]]></a:t>
            </a:r>
            <a:r>
              <a:rPr lang="en-US" b="1" sz="3000" spc="0" u="none">
                <a:solidFill>
                  <a:srgbClr val="000000">
                    <a:alpha val="100.00%"/>
                  </a:srgbClr>
                </a:solidFill>
                <a:latin typeface="Calibri"/>
              </a:rPr>
              <a:t><![CDATA[The following came up from the towns of Tel Melah, Tel Harsha, Kerub, Addon and Immer, but they could not show that their families were descended from Israel:]]></a:t>
            </a: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2 ]]></a:t>
            </a:r>
            <a:r>
              <a:rPr lang="en-US" b="1" sz="3000" spc="0" u="none">
                <a:solidFill>
                  <a:srgbClr val="000000">
                    <a:alpha val="100.00%"/>
                  </a:srgbClr>
                </a:solidFill>
                <a:latin typeface="Calibri"/>
              </a:rPr>
              <a:t><![CDATA[the descendants ofDelaiah, Tobiah and Nekoda 642]]></a:t>
            </a: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3 ]]></a:t>
            </a:r>
            <a:r>
              <a:rPr lang="en-US" b="1" sz="3000" spc="0" u="none">
                <a:solidFill>
                  <a:srgbClr val="000000">
                    <a:alpha val="100.00%"/>
                  </a:srgbClr>
                </a:solidFill>
                <a:latin typeface="Calibri"/>
              </a:rPr>
              <a:t><![CDATA[And from among the priests:the descendants ofHobaiah, Hakkoz and Barzillai (a man who had married a daughter of Barzillai the Gileadite and was called by that name).]]></a:t>
            </a: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4 ]]></a:t>
            </a:r>
            <a:r>
              <a:rPr lang="en-US" b="1" sz="3000" spc="0" u="none">
                <a:solidFill>
                  <a:srgbClr val="000000">
                    <a:alpha val="100.00%"/>
                  </a:srgbClr>
                </a:solidFill>
                <a:latin typeface="Calibri"/>
              </a:rPr>
              <a:t><![CDATA[These searched for their family records, but they could not find them and so were excluded from the priesthood as unclean.]]></a:t>
            </a: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5 ]]></a:t>
            </a:r>
            <a:r>
              <a:rPr lang="en-US" b="1" sz="3000" spc="0" u="none">
                <a:solidFill>
                  <a:srgbClr val="000000">
                    <a:alpha val="100.00%"/>
                  </a:srgbClr>
                </a:solidFill>
                <a:latin typeface="Calibri"/>
              </a:rPr>
              <a:t><![CDATA[The governor, therefore, ordered them not to eat any of the most sacred food until there should be a priest ministering with the Urim and Thummim.]]></a:t>
            </a: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6 ]]></a:t>
            </a:r>
            <a:r>
              <a:rPr lang="en-US" b="1" sz="3000" spc="0" u="none">
                <a:solidFill>
                  <a:srgbClr val="000000">
                    <a:alpha val="100.00%"/>
                  </a:srgbClr>
                </a:solidFill>
                <a:latin typeface="Calibri"/>
              </a:rPr>
              <a:t><![CDATA[The whole company numbered 42,360,]]></a:t>
            </a: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7 ]]></a:t>
            </a:r>
            <a:r>
              <a:rPr lang="en-US" b="1" sz="3000" spc="0" u="none">
                <a:solidFill>
                  <a:srgbClr val="000000">
                    <a:alpha val="100.00%"/>
                  </a:srgbClr>
                </a:solidFill>
                <a:latin typeface="Calibri"/>
              </a:rPr>
              <a:t><![CDATA[besides their 7,337 male and female slaves; and they also had 245 male and female singers.]]></a:t>
            </a: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8 ]]></a:t>
            </a:r>
            <a:r>
              <a:rPr lang="en-US" b="1" sz="3000" spc="0" u="none">
                <a:solidFill>
                  <a:srgbClr val="000000">
                    <a:alpha val="100.00%"/>
                  </a:srgbClr>
                </a:solidFill>
                <a:latin typeface="Calibri"/>
              </a:rPr>
              <a:t><![CDATA[There were 736 horses, 245 mule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se are the people of the province who came up from the captivity of the exiles whom Nebuchadnezzar king of Babylon had taken captive (they returned to Jerusalem and Judah, each to his own town,]]></a:t>
            </a:r>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9435 ]]></a:t>
            </a:r>
            <a:r>
              <a:rPr lang="en-US" b="1" sz="3000" spc="0" u="none">
                <a:solidFill>
                  <a:srgbClr val="000000">
                    <a:alpha val="100.00%"/>
                  </a:srgbClr>
                </a:solidFill>
                <a:latin typeface="Calibri"/>
              </a:rPr>
              <a:t><![CDATA[camels and 6,720 donkeys.]]></a:t>
            </a:r>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0 ]]></a:t>
            </a:r>
            <a:r>
              <a:rPr lang="en-US" b="1" sz="3000" spc="0" u="none">
                <a:solidFill>
                  <a:srgbClr val="000000">
                    <a:alpha val="100.00%"/>
                  </a:srgbClr>
                </a:solidFill>
                <a:latin typeface="Calibri"/>
              </a:rPr>
              <a:t><![CDATA[Some of the heads of the families contributed to the work. The governor gave to the treasury 1,000 darics of gold, 50 bowls and 530 garments for priests.]]></a:t>
            </a:r>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1 ]]></a:t>
            </a:r>
            <a:r>
              <a:rPr lang="en-US" b="1" sz="3000" spc="0" u="none">
                <a:solidFill>
                  <a:srgbClr val="000000">
                    <a:alpha val="100.00%"/>
                  </a:srgbClr>
                </a:solidFill>
                <a:latin typeface="Calibri"/>
              </a:rPr>
              <a:t><![CDATA[Some of the heads of the families gave to the treasury for the work 20,000 darics of gold and 2,200 minas of silver.]]></a:t>
            </a:r>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2 ]]></a:t>
            </a:r>
            <a:r>
              <a:rPr lang="en-US" b="1" sz="3000" spc="0" u="none">
                <a:solidFill>
                  <a:srgbClr val="000000">
                    <a:alpha val="100.00%"/>
                  </a:srgbClr>
                </a:solidFill>
                <a:latin typeface="Calibri"/>
              </a:rPr>
              <a:t><![CDATA[The total given by the rest of the people was 20,000 darics of gold, 2,000 minas of silver and 67 garments for priests.]]></a:t>
            </a:r>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3 ]]></a:t>
            </a:r>
            <a:r>
              <a:rPr lang="en-US" b="1" sz="3000" spc="0" u="none">
                <a:solidFill>
                  <a:srgbClr val="000000">
                    <a:alpha val="100.00%"/>
                  </a:srgbClr>
                </a:solidFill>
                <a:latin typeface="Calibri"/>
              </a:rPr>
              <a:t><![CDATA[The priests, the Levites, the gatekeepers, the musicians and the temple servants, along with certain of the people and the rest of the Israelites, settled in their own towns.Ezra Reads the LawWhen the seventh month came and the Israelites had settled in their towns,]]></a:t>
            </a:r>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in company with Zerubbabel, Joshua, Nehemiah, Azariah, Raamiah, Nahamani, Mordecai, Bilshan, Mispereth, Bigvai, Nehum and Baanah):The list of the men of the people of Israel:]]></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 descendants ofParosh 2,172]]></a:t>
            </a:r>
          </a:p>
        </p:txBody>
      </p:sp>
    </p:spTree>
  </p:cSld>
  <p:clrMapOvr>
    <a:masterClrMapping/>
  </p:clrMapOvr>
</p:sld>
</file>

<file path=ppt/theme/theme1.xml><?xml version="1.0" encoding="utf-8"?>
<a:theme xmlns:a="http://schemas.openxmlformats.org/drawingml/2006/main" name="Theme43">
  <a:themeElements>
    <a:clrScheme name="Theme4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75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2026-08-15T02:39:54Z</dcterms:created>
  <dcterms:modified xsi:type="dcterms:W3CDTF">2026-08-15T02:39:54Z</dcterms:modified>
  <dc:title>Bible.com.au: Nehemiah 7:1-73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