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 id="316" r:id="rId63"/>
    <p:sldId id="317" r:id="rId64"/>
    <p:sldId id="318" r:id="rId65"/>
    <p:sldId id="319" r:id="rId66"/>
    <p:sldId id="320" r:id="rId67"/>
    <p:sldId id="321" r:id="rId68"/>
    <p:sldId id="322" r:id="rId69"/>
    <p:sldId id="323" r:id="rId70"/>
    <p:sldId id="324" r:id="rId71"/>
    <p:sldId id="325" r:id="rId72"/>
    <p:sldId id="326" r:id="rId73"/>
    <p:sldId id="327" r:id="rId74"/>
    <p:sldId id="328" r:id="rId7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slide" Target="slides/slide60.xml"/>
  <Relationship Id="rId63" Type="http://schemas.openxmlformats.org/officeDocument/2006/relationships/slide" Target="slides/slide61.xml"/>
  <Relationship Id="rId64" Type="http://schemas.openxmlformats.org/officeDocument/2006/relationships/slide" Target="slides/slide62.xml"/>
  <Relationship Id="rId65" Type="http://schemas.openxmlformats.org/officeDocument/2006/relationships/slide" Target="slides/slide63.xml"/>
  <Relationship Id="rId66" Type="http://schemas.openxmlformats.org/officeDocument/2006/relationships/slide" Target="slides/slide64.xml"/>
  <Relationship Id="rId67" Type="http://schemas.openxmlformats.org/officeDocument/2006/relationships/slide" Target="slides/slide65.xml"/>
  <Relationship Id="rId68" Type="http://schemas.openxmlformats.org/officeDocument/2006/relationships/slide" Target="slides/slide66.xml"/>
  <Relationship Id="rId69" Type="http://schemas.openxmlformats.org/officeDocument/2006/relationships/slide" Target="slides/slide67.xml"/>
  <Relationship Id="rId70" Type="http://schemas.openxmlformats.org/officeDocument/2006/relationships/slide" Target="slides/slide68.xml"/>
  <Relationship Id="rId71" Type="http://schemas.openxmlformats.org/officeDocument/2006/relationships/slide" Target="slides/slide69.xml"/>
  <Relationship Id="rId72" Type="http://schemas.openxmlformats.org/officeDocument/2006/relationships/slide" Target="slides/slide70.xml"/>
  <Relationship Id="rId73" Type="http://schemas.openxmlformats.org/officeDocument/2006/relationships/slide" Target="slides/slide71.xml"/>
  <Relationship Id="rId74" Type="http://schemas.openxmlformats.org/officeDocument/2006/relationships/slide" Target="slides/slide72.xml"/>
  <Relationship Id="rId75" Type="http://schemas.openxmlformats.org/officeDocument/2006/relationships/slide" Target="slides/slide73.xml"/>
  <Relationship Id="rId76" Type="http://schemas.openxmlformats.org/officeDocument/2006/relationships/presProps" Target="presProps.xml"/>
  <Relationship Id="rId77" Type="http://schemas.openxmlformats.org/officeDocument/2006/relationships/viewProps" Target="viewProps.xml"/>
  <Relationship Id="rId7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9574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zra 2:1-7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Zattu 945]]></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Zakkai 760]]></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ani 64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Bebai 62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zgad 1,222]]></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donikam 666]]></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igvai 2,05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din 454]]></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ter (through Hezekiah) 9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Bezai 323]]></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List of the Exiles Who Returne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Jorah 112]]></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Hashum 223]]></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Gibbar 95]]></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 men ofBethlehem 123]]></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Netophah 56]]></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athoth 128]]></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zmaveth 42]]></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Kiriath Jearim, Kephirah and Beeroth 743]]></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Ramah and Geba 621]]></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Mikmash 122]]></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these are the people of the province who came up from the captivity of the exiles, whom Nebuchadnezzar king of Babylon had taken captive to Babylon (they returned to Jerusalem and Judah, each to their own town,]]></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Bethel and Ai 223]]></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Nebo 52]]></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Magbish 156]]></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the other Elam 1,254]]></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Harim 320]]></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Lod, Hadid and Ono 725]]></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Jericho 345]]></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Senaah 3,630]]></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The priests:the descendants ofJedaiah (through the family of Jeshua) 973]]></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Immer 1,052]]></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in company with Zerubbabel, Joshua, Nehemiah, Seraiah, Reelaiah, Mordecai, Bilshan, Mispar, Bigvai, Rehum and Baanah):The list of the men of the people of Israel:]]></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Pashhur 1,247]]></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Harim 1,017]]></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The Levites:the descendants ofJeshua and Kadmiel (of the line of Hodaviah) 74]]></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The musicians:the descendants ofAsaph 128]]></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The gatekeepers of the temple:the descendants ofShallum, Ater, Talmon,Akkub, Hatita and Shobai 139]]></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The temple servants:the descendants ofZiha, Hasupha, Tabbaoth,]]></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Keros, Siaha, Padon,]]></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Lebanah, Hagabah, Akkub,]]></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Hagab, Shalmai, Hanan,]]></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Giddel, Gahar, Reaiah,]]></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 descendants ofParosh 2,172]]></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Rezin, Nekoda, Gazzam,]]></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Uzza, Paseah, Besai,]]></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Asnah, Meunim, Nephusim,]]></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Bakbuk, Hakupha, Harhur,]]></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Bazluth, Mehida, Harsha,]]></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 ]]></a:t>
            </a:r>
            <a:r>
              <a:rPr lang="en-US" b="1" sz="3000" spc="0" u="none">
                <a:solidFill>
                  <a:srgbClr val="000000">
                    <a:alpha val="100.00%"/>
                  </a:srgbClr>
                </a:solidFill>
                <a:latin typeface="Calibri"/>
              </a:rPr>
              <a:t><![CDATA[Barkos, Sisera, Temah,]]></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4 ]]></a:t>
            </a:r>
            <a:r>
              <a:rPr lang="en-US" b="1" sz="3000" spc="0" u="none">
                <a:solidFill>
                  <a:srgbClr val="000000">
                    <a:alpha val="100.00%"/>
                  </a:srgbClr>
                </a:solidFill>
                <a:latin typeface="Calibri"/>
              </a:rPr>
              <a:t><![CDATA[Neziah and Hatipha]]></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5 ]]></a:t>
            </a:r>
            <a:r>
              <a:rPr lang="en-US" b="1" sz="3000" spc="0" u="none">
                <a:solidFill>
                  <a:srgbClr val="000000">
                    <a:alpha val="100.00%"/>
                  </a:srgbClr>
                </a:solidFill>
                <a:latin typeface="Calibri"/>
              </a:rPr>
              <a:t><![CDATA[The descendants of the servants of Solomon:the descendants ofSotai, Hassophereth, Peruda,]]></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6 ]]></a:t>
            </a:r>
            <a:r>
              <a:rPr lang="en-US" b="1" sz="3000" spc="0" u="none">
                <a:solidFill>
                  <a:srgbClr val="000000">
                    <a:alpha val="100.00%"/>
                  </a:srgbClr>
                </a:solidFill>
                <a:latin typeface="Calibri"/>
              </a:rPr>
              <a:t><![CDATA[Jaala, Darkon, Giddel,]]></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7 ]]></a:t>
            </a:r>
            <a:r>
              <a:rPr lang="en-US" b="1" sz="3000" spc="0" u="none">
                <a:solidFill>
                  <a:srgbClr val="000000">
                    <a:alpha val="100.00%"/>
                  </a:srgbClr>
                </a:solidFill>
                <a:latin typeface="Calibri"/>
              </a:rPr>
              <a:t><![CDATA[Shephatiah, Hattil,Pokereth-Hazzebaim and Ami]]></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Shephatiah 372]]></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8 ]]></a:t>
            </a:r>
            <a:r>
              <a:rPr lang="en-US" b="1" sz="3000" spc="0" u="none">
                <a:solidFill>
                  <a:srgbClr val="000000">
                    <a:alpha val="100.00%"/>
                  </a:srgbClr>
                </a:solidFill>
                <a:latin typeface="Calibri"/>
              </a:rPr>
              <a:t><![CDATA[The temple servants and the descendants of the servants of Solomon 392]]></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9 ]]></a:t>
            </a:r>
            <a:r>
              <a:rPr lang="en-US" b="1" sz="3000" spc="0" u="none">
                <a:solidFill>
                  <a:srgbClr val="000000">
                    <a:alpha val="100.00%"/>
                  </a:srgbClr>
                </a:solidFill>
                <a:latin typeface="Calibri"/>
              </a:rPr>
              <a:t><![CDATA[The following came up from the towns of Tel Melah, Tel Harsha, Kerub, Addon and Immer, but they could not show that their families were descended from Israel:]]></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0 ]]></a:t>
            </a:r>
            <a:r>
              <a:rPr lang="en-US" b="1" sz="3000" spc="0" u="none">
                <a:solidFill>
                  <a:srgbClr val="000000">
                    <a:alpha val="100.00%"/>
                  </a:srgbClr>
                </a:solidFill>
                <a:latin typeface="Calibri"/>
              </a:rPr>
              <a:t><![CDATA[the descendants ofDelaiah, Tobiah and Nekoda 652]]></a:t>
            </a: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1 ]]></a:t>
            </a:r>
            <a:r>
              <a:rPr lang="en-US" b="1" sz="3000" spc="0" u="none">
                <a:solidFill>
                  <a:srgbClr val="000000">
                    <a:alpha val="100.00%"/>
                  </a:srgbClr>
                </a:solidFill>
                <a:latin typeface="Calibri"/>
              </a:rPr>
              <a:t><![CDATA[And from among the priests:the descendants ofHobaiah, Hakkoz and Barzillai (a man who had married a daughter of Barzillai the Gileadite and was called by that name).]]></a:t>
            </a: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2 ]]></a:t>
            </a:r>
            <a:r>
              <a:rPr lang="en-US" b="1" sz="3000" spc="0" u="none">
                <a:solidFill>
                  <a:srgbClr val="000000">
                    <a:alpha val="100.00%"/>
                  </a:srgbClr>
                </a:solidFill>
                <a:latin typeface="Calibri"/>
              </a:rPr>
              <a:t><![CDATA[These searched for their family records, but they could not find them and so were excluded from the priesthood as unclean.]]></a:t>
            </a: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3 ]]></a:t>
            </a:r>
            <a:r>
              <a:rPr lang="en-US" b="1" sz="3000" spc="0" u="none">
                <a:solidFill>
                  <a:srgbClr val="000000">
                    <a:alpha val="100.00%"/>
                  </a:srgbClr>
                </a:solidFill>
                <a:latin typeface="Calibri"/>
              </a:rPr>
              <a:t><![CDATA[The governor ordered them not to eat any of the most sacred food until there was a priest ministering with the Urim and Thummim.]]></a:t>
            </a: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4 ]]></a:t>
            </a:r>
            <a:r>
              <a:rPr lang="en-US" b="1" sz="3000" spc="0" u="none">
                <a:solidFill>
                  <a:srgbClr val="000000">
                    <a:alpha val="100.00%"/>
                  </a:srgbClr>
                </a:solidFill>
                <a:latin typeface="Calibri"/>
              </a:rPr>
              <a:t><![CDATA[The whole company numbered 42,360,]]></a:t>
            </a: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5 ]]></a:t>
            </a:r>
            <a:r>
              <a:rPr lang="en-US" b="1" sz="3000" spc="0" u="none">
                <a:solidFill>
                  <a:srgbClr val="000000">
                    <a:alpha val="100.00%"/>
                  </a:srgbClr>
                </a:solidFill>
                <a:latin typeface="Calibri"/>
              </a:rPr>
              <a:t><![CDATA[besides their 7,337 male and female slaves; and they also had 200 male and female singers.]]></a:t>
            </a: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6 ]]></a:t>
            </a:r>
            <a:r>
              <a:rPr lang="en-US" b="1" sz="3000" spc="0" u="none">
                <a:solidFill>
                  <a:srgbClr val="000000">
                    <a:alpha val="100.00%"/>
                  </a:srgbClr>
                </a:solidFill>
                <a:latin typeface="Calibri"/>
              </a:rPr>
              <a:t><![CDATA[They had 736 horses, 245 mules,]]></a:t>
            </a: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7435 ]]></a:t>
            </a:r>
            <a:r>
              <a:rPr lang="en-US" b="1" sz="3000" spc="0" u="none">
                <a:solidFill>
                  <a:srgbClr val="000000">
                    <a:alpha val="100.00%"/>
                  </a:srgbClr>
                </a:solidFill>
                <a:latin typeface="Calibri"/>
              </a:rPr>
              <a:t><![CDATA[camels and 6,720 donkey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rah 775]]></a:t>
            </a:r>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8 ]]></a:t>
            </a:r>
            <a:r>
              <a:rPr lang="en-US" b="1" sz="3000" spc="0" u="none">
                <a:solidFill>
                  <a:srgbClr val="000000">
                    <a:alpha val="100.00%"/>
                  </a:srgbClr>
                </a:solidFill>
                <a:latin typeface="Calibri"/>
              </a:rPr>
              <a:t><![CDATA[When they arrived at the house of the Lord in Jerusalem, some of the heads of the families gave freewill offerings toward the rebuilding of the house of God on its site.]]></a:t>
            </a:r>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9 ]]></a:t>
            </a:r>
            <a:r>
              <a:rPr lang="en-US" b="1" sz="3000" spc="0" u="none">
                <a:solidFill>
                  <a:srgbClr val="000000">
                    <a:alpha val="100.00%"/>
                  </a:srgbClr>
                </a:solidFill>
                <a:latin typeface="Calibri"/>
              </a:rPr>
              <a:t><![CDATA[According to their ability they gave to the treasury for this work 61,000 darics of gold, 5,000 minas of silver and 100 priestly garments.]]></a:t>
            </a:r>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0 ]]></a:t>
            </a:r>
            <a:r>
              <a:rPr lang="en-US" b="1" sz="3000" spc="0" u="none">
                <a:solidFill>
                  <a:srgbClr val="000000">
                    <a:alpha val="100.00%"/>
                  </a:srgbClr>
                </a:solidFill>
                <a:latin typeface="Calibri"/>
              </a:rPr>
              <a:t><![CDATA[The priests, the Levites, the musicians, the gatekeepers and the temple servants settled in their own towns, along with some of the other people, and the rest of the Israelites settled in their towns.]]></a:t>
            </a:r>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Pahath-Moab (through the line of Jeshua and Joab) 2,812]]></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Elam 1,254]]></a:t>
            </a:r>
          </a:p>
        </p:txBody>
      </p:sp>
    </p:spTree>
  </p:cSld>
  <p:clrMapOvr>
    <a:masterClrMapping/>
  </p:clrMapOvr>
</p:sld>
</file>

<file path=ppt/theme/theme1.xml><?xml version="1.0" encoding="utf-8"?>
<a:theme xmlns:a="http://schemas.openxmlformats.org/drawingml/2006/main" name="Theme73">
  <a:themeElements>
    <a:clrScheme name="Theme7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73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2026-08-01T10:17:54Z</dcterms:created>
  <dcterms:modified xsi:type="dcterms:W3CDTF">2026-08-01T10:17:54Z</dcterms:modified>
  <dc:title>Bible.com.au: Ezra 2:1-70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