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presProps" Target="presProps.xml"/>
  <Relationship Id="rId16" Type="http://schemas.openxmlformats.org/officeDocument/2006/relationships/viewProps" Target="viewProps.xml"/>
  <Relationship Id="rId17" Type="http://schemas.openxmlformats.org/officeDocument/2006/relationships/tableStyles" Target="tableStyles.xml"/>
</Relationships>
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0086840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24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biblesocietyaus.typeform.com/to/hahvZS" TargetMode="Externa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1028700"/>
          <a:ext cx="8229600" cy="4029075"/>
          <a:chOff x="914400" y="1028700"/>
          <a:chExt cx="8229600" cy="4029075"/>
        </a:xfrm>
      </p:grpSpPr>
      <p:sp>
        <p:nvSpPr>
          <p:cNvPr id="1" name=""/>
          <p:cNvSpPr txBox="1"/>
          <p:nvPr/>
        </p:nvSpPr>
        <p:spPr>
          <a:xfrm>
            <a:off x="914400" y="1028700"/>
            <a:ext cx="7315200" cy="1714500"/>
          </a:xfrm>
          <a:prstGeom prst="rect">
            <a:avLst/>
          </a:prstGeom>
          <a:noFill/>
        </p:spPr>
        <p:txBody>
          <a:bodyPr anchor="b" rtlCol="0" bIns="45720" lIns="91440" rIns="91440" tIns="45720">
            <a:spAutoFit/>
          </a:bodyPr>
          <a:lstStyle/>
          <a:p>
            <a:pPr algn="ctr" fontAlgn="b" marL="0" marR="0" indent="0" lvl="0">
              <a:lnSpc>
                <a:spcPct val="100%"/>
              </a:lnSpc>
            </a:pPr>
            <a:r>
              <a:rPr lang="en-US" b="1" sz="6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saiah 35:1-10]]></a:t>
            </a:r>
          </a:p>
        </p:txBody>
      </p:sp>
      <p:sp>
        <p:nvSpPr>
          <p:cNvPr id="2" name=""/>
          <p:cNvSpPr txBox="1"/>
          <p:nvPr/>
        </p:nvSpPr>
        <p:spPr>
          <a:xfrm>
            <a:off x="914400" y="2743200"/>
            <a:ext cx="7315200" cy="1285875"/>
          </a:xfrm>
          <a:prstGeom prst="rect">
            <a:avLst/>
          </a:prstGeom>
          <a:noFill/>
        </p:spPr>
        <p:txBody>
          <a:bodyPr rtlCol="0" bIns="45720" lIns="91440" rIns="91440" tIns="45720">
            <a:spAutoFit/>
          </a:bodyPr>
          <a:lstStyle/>
          <a:p>
            <a:pPr algn="ctr" fontAlgn="base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KJV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wilderness and the solitary place shall be glad for them; and the desert shall rejoice, and blossom as the rose.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t shall blossom abundantly, and rejoice even with joy and singing: the glory of Lebanon shall be given unto it, the excellency of Carmel and Sharon, they shall see the glory of the LORD, and the excellency of our God.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Strengthen ye the weak hands, and confirm the feeble knees.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Say to them that are of a fearful heart, Be strong, fear not: behold, your God will come with vengeance, even God with a recompence; he will come and save you.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n the eyes of the blind shall be opened, and the ears of the deaf shall be unstopped.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n shall the lame man leap as an hart, and the tongue of the dumb sing: for in the wilderness shall waters break out, and streams in the desert.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the parched ground shall become a pool, and the thirsty land springs of water: in the habitation of dragons, where each lay, shall be grass with reeds and rushes.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an highway shall be there, and a way, and it shall be called The way of holiness; the unclean shall not pass over it; but it shall be for those: the wayfaring men, though fools, shall not err therein.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No lion shall be there, nor any ravenous beast shall go up thereon, it shall not be found there; but the redeemed shall walk there: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the ransomed of the LORD shall return, and come to Zion with songs and everlasting joy upon their heads: they shall obtain joy and gladness, and sorrow and sighing shall flee away.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as this helpful?]]></a:t>
            </a:r>
            <a:br/>
            <a:r>
              <a:rPr lang="en-US" sz="3000" spc="0" u="none">
                <a:solidFill>
                  <a:srgbClr val="000000">
                    <a:alpha val="100.00%"/>
                  </a:srgbClr>
                </a:solidFill>
                <a:latin typeface="Calibri"/>
                <a:hlinkClick r:id="rId2" tooltip="Feedback form"/>
              </a:rPr>
              <a:t><![CDATA[Help us improve with your feedback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82">
  <a:themeElements>
    <a:clrScheme name="Theme82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82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82">
      <a:fillStyleLst>
        <a:solidFill>
          <a:schemeClr val="phClr"/>
        </a:solidFill>
        <a:gradFill rotWithShape="1">
          <a:gsLst>
            <a:gs pos="0%">
              <a:schemeClr val="phClr">
                <a:tint val="50%"/>
                <a:satMod val="300%"/>
              </a:schemeClr>
            </a:gs>
            <a:gs pos="35%">
              <a:schemeClr val="phClr">
                <a:tint val="37%"/>
                <a:satMod val="300%"/>
              </a:schemeClr>
            </a:gs>
            <a:gs pos="100%">
              <a:schemeClr val="phClr">
                <a:tint val="15%"/>
                <a:satMod val="350%"/>
              </a:schemeClr>
            </a:gs>
          </a:gsLst>
          <a:lin ang="16200000" scaled="1"/>
        </a:gradFill>
        <a:gradFill rotWithShape="1">
          <a:gsLst>
            <a:gs pos="0%">
              <a:schemeClr val="phClr">
                <a:shade val="51%"/>
                <a:satMod val="130%"/>
              </a:schemeClr>
            </a:gs>
            <a:gs pos="80%">
              <a:schemeClr val="phClr">
                <a:shade val="93%"/>
                <a:satMod val="130%"/>
              </a:schemeClr>
            </a:gs>
            <a:gs pos="100%">
              <a:schemeClr val="phClr">
                <a:shade val="94%"/>
                <a:satMod val="135%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%"/>
              <a:satMod val="105%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%">
              <a:schemeClr val="phClr">
                <a:tint val="40%"/>
                <a:satMod val="350%"/>
              </a:schemeClr>
            </a:gs>
            <a:gs pos="40%">
              <a:schemeClr val="phClr">
                <a:tint val="45%"/>
                <a:shade val="99%"/>
                <a:satMod val="350%"/>
              </a:schemeClr>
            </a:gs>
            <a:gs pos="100%">
              <a:schemeClr val="phClr">
                <a:shade val="20%"/>
                <a:satMod val="255%"/>
              </a:schemeClr>
            </a:gs>
          </a:gsLst>
          <a:path path="circle">
            <a:fillToRect b="180%" l="50%" r="50%" t="-80%"/>
          </a:path>
        </a:gradFill>
        <a:gradFill rotWithShape="1">
          <a:gsLst>
            <a:gs pos="0%">
              <a:schemeClr val="phClr">
                <a:tint val="80%"/>
                <a:satMod val="300%"/>
              </a:schemeClr>
            </a:gs>
            <a:gs pos="100%">
              <a:schemeClr val="phClr">
                <a:shade val="30%"/>
                <a:satMod val="200%"/>
              </a:schemeClr>
            </a:gs>
          </a:gsLst>
          <a:path path="circle">
            <a:fillToRect b="50%" l="50%" r="50%" t="50%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12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Bible.com.au</dc:creator>
  <cp:lastModifiedBy>Bible.com.au</cp:lastModifiedBy>
  <dcterms:created xsi:type="dcterms:W3CDTF">2026-10-03T23:36:07Z</dcterms:created>
  <dcterms:modified xsi:type="dcterms:W3CDTF">2026-10-03T23:36:07Z</dcterms:modified>
  <dc:title>Bible.com.au: Isaiah 35:1-10 (KJV)</dc:title>
  <dc:description/>
  <dc:subject/>
  <cp:keywords/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