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slide" Target="slides/slide57.xml"/>
  <Relationship Id="rId60" Type="http://schemas.openxmlformats.org/officeDocument/2006/relationships/slide" Target="slides/slide58.xml"/>
  <Relationship Id="rId61" Type="http://schemas.openxmlformats.org/officeDocument/2006/relationships/slide" Target="slides/slide59.xml"/>
  <Relationship Id="rId62" Type="http://schemas.openxmlformats.org/officeDocument/2006/relationships/slide" Target="slides/slide60.xml"/>
  <Relationship Id="rId63" Type="http://schemas.openxmlformats.org/officeDocument/2006/relationships/slide" Target="slides/slide61.xml"/>
  <Relationship Id="rId64" Type="http://schemas.openxmlformats.org/officeDocument/2006/relationships/slide" Target="slides/slide62.xml"/>
  <Relationship Id="rId65" Type="http://schemas.openxmlformats.org/officeDocument/2006/relationships/slide" Target="slides/slide63.xml"/>
  <Relationship Id="rId66" Type="http://schemas.openxmlformats.org/officeDocument/2006/relationships/slide" Target="slides/slide64.xml"/>
  <Relationship Id="rId67" Type="http://schemas.openxmlformats.org/officeDocument/2006/relationships/slide" Target="slides/slide65.xml"/>
  <Relationship Id="rId68" Type="http://schemas.openxmlformats.org/officeDocument/2006/relationships/presProps" Target="presProps.xml"/>
  <Relationship Id="rId69" Type="http://schemas.openxmlformats.org/officeDocument/2006/relationships/viewProps" Target="viewProps.xml"/>
  <Relationship Id="rId70"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57598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Esdras 8:1-63]]></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KJ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But that which keepeth and is kept shall both be preserved: and when the time cometh, the womb preserved delivereth up the things that grew in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For thou hast commanded out of the parts of the body, that is to say, out of the breasts, milk to be given, which is the fruit of the breas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That the thing which is fashioned may be nourished for a time, till thou disposest it to thy merc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Thou broughtest it up with thy righteousness, and nurturedst it in thy law, and reformedst it with thy judg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And thou shalt mortify it as thy creature, and quicken it as thy work.]]></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If therefore thou shalt destroy him which with so great labour was fashioned, it is an easy thing to be ordained by thy commandment, that the thing which was made might be preserv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Now therefore, Lord, I will speak; touching man in general, thou knowest best; but touching thy people, for whose sake I am sor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And for thine inheritance, for whose cause I mourn; and for Israel, for whom I am heavy; and for Jacob, for whose sake I am troubl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Therefore will I begin to pray before thee for myself and for them: for I see the falls of us that dwell in the l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But I have heard the swiftness of the judge which is to co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he answered me, saying, The most High hath made this world for many, but the world to come for few.]]></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Therefore hear my voice, and understand my words, and I shall speak before thee. This is the beginning of the words of Esdras, before he was taken up: and I sai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O Lord, thou that dwellest in everlastingness which beholdest from above things in the heaven and in the ai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Whose throne is inestimable; whose glory may not be comprehended; before whom the hosts of angels stand with trembl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Whose service is conversant in wind and fire; whose word is true, and sayings constant; whose commandment is strong, and ordinance fearfu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Whose look drieth up the depths, and indignation maketh the mountains to melt away; which the truth witnesseth:]]></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O hear the prayer of thy servant, and give ear to the petition of thy creatu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For while I live I will speak, and so long as I have understanding I will answ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O look not upon the sins of thy people; but on them which serve thee in tru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Regard not the wicked inventions of the heathen, but the desire of those that keep thy testimonies in afflicti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Think not upon those that have walked feignedly before thee: but remember them, which according to thy will have known thy fea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I will tell thee a similitude, Esdras; As when thou askest the earth, it shall say unto thee, that it giveth much mould whereof earthen vessels are made, but little dust that gold cometh of: even so is the course of this present worl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Let it not be thy will to destroy them which have lived like beasts; but to look upon them that have clearly taught thy law.]]></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Take thou no indignation at them which are deemed worse than beasts; but love them that always put their trust in thy righteousness and glory.]]></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For we and our fathers do languish of such diseases: but because of us sinners thou shalt be called merciful.]]></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For if thou hast a desire to have mercy upon us, thou shalt be called merciful, to us namely, that have no works of righteousnes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For the just, which have many good works laid up with thee, shall out of their own deeds receive rewar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For what is man, that thou shouldest take displeasure at him? or what is a corruptible generation, that thou shouldest be so bitter toward i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For in truth there is no man among them that be born, but he hath dealt wickedly; and among the faithful there is none which hath not done amis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For in this, O Lord, thy righteousness and thy goodness shall be declared, if thou be merciful unto them which have not the confidence of good work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Then answered he me, and said, Some things hast thou spoken aright, and according unto thy words it shall b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For indeed I will not think on the disposition of them which have sinned before death, before judgment, before destruc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There be many created, but few shall be save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9 ]]></a:t>
            </a:r>
            <a:r>
              <a:rPr lang="en-US" b="1" sz="3000" spc="0" u="none">
                <a:solidFill>
                  <a:srgbClr val="000000">
                    <a:alpha val="100.00%"/>
                  </a:srgbClr>
                </a:solidFill>
                <a:latin typeface="Calibri"/>
              </a:rPr>
              <a:t><![CDATA[But I will rejoice over the disposition of the righteous, and I will remember also their pilgrimage, and the salvation, and the reward, that they shall hav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0 ]]></a:t>
            </a:r>
            <a:r>
              <a:rPr lang="en-US" b="1" sz="3000" spc="0" u="none">
                <a:solidFill>
                  <a:srgbClr val="000000">
                    <a:alpha val="100.00%"/>
                  </a:srgbClr>
                </a:solidFill>
                <a:latin typeface="Calibri"/>
              </a:rPr>
              <a:t><![CDATA[Like as I have spoken now, so shall it come to pas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1 ]]></a:t>
            </a:r>
            <a:r>
              <a:rPr lang="en-US" b="1" sz="3000" spc="0" u="none">
                <a:solidFill>
                  <a:srgbClr val="000000">
                    <a:alpha val="100.00%"/>
                  </a:srgbClr>
                </a:solidFill>
                <a:latin typeface="Calibri"/>
              </a:rPr>
              <a:t><![CDATA[For as the husbandman soweth much seed upon the ground, and planteth many trees, and yet the thing that is sown good in his season cometh not up, neither doth all that is planted take root: even so is it of them that are sown in the world; they shall not all be saved.]]></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2 ]]></a:t>
            </a:r>
            <a:r>
              <a:rPr lang="en-US" b="1" sz="3000" spc="0" u="none">
                <a:solidFill>
                  <a:srgbClr val="000000">
                    <a:alpha val="100.00%"/>
                  </a:srgbClr>
                </a:solidFill>
                <a:latin typeface="Calibri"/>
              </a:rPr>
              <a:t><![CDATA[I answered then and said, If I have found grace, let me speak.]]></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3 ]]></a:t>
            </a:r>
            <a:r>
              <a:rPr lang="en-US" b="1" sz="3000" spc="0" u="none">
                <a:solidFill>
                  <a:srgbClr val="000000">
                    <a:alpha val="100.00%"/>
                  </a:srgbClr>
                </a:solidFill>
                <a:latin typeface="Calibri"/>
              </a:rPr>
              <a:t><![CDATA[Like as the husbandman’s seed perisheth, if it come not up, and receive not thy rain in due season; or if there come too much rain, and corrupt it:]]></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4 ]]></a:t>
            </a:r>
            <a:r>
              <a:rPr lang="en-US" b="1" sz="3000" spc="0" u="none">
                <a:solidFill>
                  <a:srgbClr val="000000">
                    <a:alpha val="100.00%"/>
                  </a:srgbClr>
                </a:solidFill>
                <a:latin typeface="Calibri"/>
              </a:rPr>
              <a:t><![CDATA[Even so perisheth man also, which is formed with thy hands, and is called thine own image, because thou art like unto him, for whose sake thou hast made all things, and likened him unto the husbandman’s see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5 ]]></a:t>
            </a:r>
            <a:r>
              <a:rPr lang="en-US" b="1" sz="3000" spc="0" u="none">
                <a:solidFill>
                  <a:srgbClr val="000000">
                    <a:alpha val="100.00%"/>
                  </a:srgbClr>
                </a:solidFill>
                <a:latin typeface="Calibri"/>
              </a:rPr>
              <a:t><![CDATA[Be not wroth with us but spare thy people, and have mercy upon thine own inheritance: for thou art merciful unto thy creatur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6 ]]></a:t>
            </a:r>
            <a:r>
              <a:rPr lang="en-US" b="1" sz="3000" spc="0" u="none">
                <a:solidFill>
                  <a:srgbClr val="000000">
                    <a:alpha val="100.00%"/>
                  </a:srgbClr>
                </a:solidFill>
                <a:latin typeface="Calibri"/>
              </a:rPr>
              <a:t><![CDATA[Then answered he me, and said, Things present are for the present, and things to come for such as be to come.]]></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7 ]]></a:t>
            </a:r>
            <a:r>
              <a:rPr lang="en-US" b="1" sz="3000" spc="0" u="none">
                <a:solidFill>
                  <a:srgbClr val="000000">
                    <a:alpha val="100.00%"/>
                  </a:srgbClr>
                </a:solidFill>
                <a:latin typeface="Calibri"/>
              </a:rPr>
              <a:t><![CDATA[For thou comest far short that thou shouldest be able to love my creature more than I: but I have ofttimes drawn nigh unto thee, and unto it, but never to the unrighteou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8 ]]></a:t>
            </a:r>
            <a:r>
              <a:rPr lang="en-US" b="1" sz="3000" spc="0" u="none">
                <a:solidFill>
                  <a:srgbClr val="000000">
                    <a:alpha val="100.00%"/>
                  </a:srgbClr>
                </a:solidFill>
                <a:latin typeface="Calibri"/>
              </a:rPr>
              <a:t><![CDATA[In this also thou art marvellous before the most Hig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So answered I and said, Swallow then down, O my soul, understanding, and devour wisdom.]]></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9 ]]></a:t>
            </a:r>
            <a:r>
              <a:rPr lang="en-US" b="1" sz="3000" spc="0" u="none">
                <a:solidFill>
                  <a:srgbClr val="000000">
                    <a:alpha val="100.00%"/>
                  </a:srgbClr>
                </a:solidFill>
                <a:latin typeface="Calibri"/>
              </a:rPr>
              <a:t><![CDATA[In that thou hast humbled thyself, as it becometh thee, and hast not judged thyself worthy to be much glorified among the righteou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0 ]]></a:t>
            </a:r>
            <a:r>
              <a:rPr lang="en-US" b="1" sz="3000" spc="0" u="none">
                <a:solidFill>
                  <a:srgbClr val="000000">
                    <a:alpha val="100.00%"/>
                  </a:srgbClr>
                </a:solidFill>
                <a:latin typeface="Calibri"/>
              </a:rPr>
              <a:t><![CDATA[For many great miseries shall be done to them that in the latter time shall dwell in the world, because they have walked in great prid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1 ]]></a:t>
            </a:r>
            <a:r>
              <a:rPr lang="en-US" b="1" sz="3000" spc="0" u="none">
                <a:solidFill>
                  <a:srgbClr val="000000">
                    <a:alpha val="100.00%"/>
                  </a:srgbClr>
                </a:solidFill>
                <a:latin typeface="Calibri"/>
              </a:rPr>
              <a:t><![CDATA[But understand thou for thyself, and seek out the glory for such as be like the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2 ]]></a:t>
            </a:r>
            <a:r>
              <a:rPr lang="en-US" b="1" sz="3000" spc="0" u="none">
                <a:solidFill>
                  <a:srgbClr val="000000">
                    <a:alpha val="100.00%"/>
                  </a:srgbClr>
                </a:solidFill>
                <a:latin typeface="Calibri"/>
              </a:rPr>
              <a:t><![CDATA[For unto you is paradise opened, the tree of life is planted, the time to come is prepared, plenteousness is made ready, a city is builded, and rest is allowed, yea, perfect goodness and wisdom.]]></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3 ]]></a:t>
            </a:r>
            <a:r>
              <a:rPr lang="en-US" b="1" sz="3000" spc="0" u="none">
                <a:solidFill>
                  <a:srgbClr val="000000">
                    <a:alpha val="100.00%"/>
                  </a:srgbClr>
                </a:solidFill>
                <a:latin typeface="Calibri"/>
              </a:rPr>
              <a:t><![CDATA[The root of evil is sealed up from you, weakness and the moth is hid from you, and corruption is fled into hell to be forgotten:]]></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4 ]]></a:t>
            </a:r>
            <a:r>
              <a:rPr lang="en-US" b="1" sz="3000" spc="0" u="none">
                <a:solidFill>
                  <a:srgbClr val="000000">
                    <a:alpha val="100.00%"/>
                  </a:srgbClr>
                </a:solidFill>
                <a:latin typeface="Calibri"/>
              </a:rPr>
              <a:t><![CDATA[Sorrows are passed, and in the end is shewed the treasure of immortality.]]></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5 ]]></a:t>
            </a:r>
            <a:r>
              <a:rPr lang="en-US" b="1" sz="3000" spc="0" u="none">
                <a:solidFill>
                  <a:srgbClr val="000000">
                    <a:alpha val="100.00%"/>
                  </a:srgbClr>
                </a:solidFill>
                <a:latin typeface="Calibri"/>
              </a:rPr>
              <a:t><![CDATA[And therefore ask thou no more questions concerning the multitude of them that perish.]]></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6 ]]></a:t>
            </a:r>
            <a:r>
              <a:rPr lang="en-US" b="1" sz="3000" spc="0" u="none">
                <a:solidFill>
                  <a:srgbClr val="000000">
                    <a:alpha val="100.00%"/>
                  </a:srgbClr>
                </a:solidFill>
                <a:latin typeface="Calibri"/>
              </a:rPr>
              <a:t><![CDATA[For when they had taken liberty, they despised the most High, thought scorn of his law, and forsook his way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7 ]]></a:t>
            </a:r>
            <a:r>
              <a:rPr lang="en-US" b="1" sz="3000" spc="0" u="none">
                <a:solidFill>
                  <a:srgbClr val="000000">
                    <a:alpha val="100.00%"/>
                  </a:srgbClr>
                </a:solidFill>
                <a:latin typeface="Calibri"/>
              </a:rPr>
              <a:t><![CDATA[Moreover they have trodden down his righteou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8 ]]></a:t>
            </a:r>
            <a:r>
              <a:rPr lang="en-US" b="1" sz="3000" spc="0" u="none">
                <a:solidFill>
                  <a:srgbClr val="000000">
                    <a:alpha val="100.00%"/>
                  </a:srgbClr>
                </a:solidFill>
                <a:latin typeface="Calibri"/>
              </a:rPr>
              <a:t><![CDATA[And said in their heart, that there is no God; yea, and that knowing they must di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For thou hast agreed to give ear, and art willing to prophesy: for thou hast no longer space than only to live.]]></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9 ]]></a:t>
            </a:r>
            <a:r>
              <a:rPr lang="en-US" b="1" sz="3000" spc="0" u="none">
                <a:solidFill>
                  <a:srgbClr val="000000">
                    <a:alpha val="100.00%"/>
                  </a:srgbClr>
                </a:solidFill>
                <a:latin typeface="Calibri"/>
              </a:rPr>
              <a:t><![CDATA[For as the things aforesaid shalt receive you, so thirst and pain are prepared for them: for it was not his will that men should come to nought:]]></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0 ]]></a:t>
            </a:r>
            <a:r>
              <a:rPr lang="en-US" b="1" sz="3000" spc="0" u="none">
                <a:solidFill>
                  <a:srgbClr val="000000">
                    <a:alpha val="100.00%"/>
                  </a:srgbClr>
                </a:solidFill>
                <a:latin typeface="Calibri"/>
              </a:rPr>
              <a:t><![CDATA[But they which be created have defiled the name of him that made them, and were unthankful unto him which prepared life for them.]]></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1 ]]></a:t>
            </a:r>
            <a:r>
              <a:rPr lang="en-US" b="1" sz="3000" spc="0" u="none">
                <a:solidFill>
                  <a:srgbClr val="000000">
                    <a:alpha val="100.00%"/>
                  </a:srgbClr>
                </a:solidFill>
                <a:latin typeface="Calibri"/>
              </a:rPr>
              <a:t><![CDATA[And therefore is my judgment now at han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2 ]]></a:t>
            </a:r>
            <a:r>
              <a:rPr lang="en-US" b="1" sz="3000" spc="0" u="none">
                <a:solidFill>
                  <a:srgbClr val="000000">
                    <a:alpha val="100.00%"/>
                  </a:srgbClr>
                </a:solidFill>
                <a:latin typeface="Calibri"/>
              </a:rPr>
              <a:t><![CDATA[These things have I not shewed unto all men, but unto thee, and a few like thee. Then answered I and sai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3 ]]></a:t>
            </a:r>
            <a:r>
              <a:rPr lang="en-US" b="1" sz="3000" spc="0" u="none">
                <a:solidFill>
                  <a:srgbClr val="000000">
                    <a:alpha val="100.00%"/>
                  </a:srgbClr>
                </a:solidFill>
                <a:latin typeface="Calibri"/>
              </a:rPr>
              <a:t><![CDATA[Behold, O Lord, now hast thou shewed me the multitude of the wonders, which thou wilt begin to do in the last times: but at what time, thou hast not shewed me.]]></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O Lord, if thou suffer not thy servant, that we may pray before thee, and thou give us seed unto our heart, and culture to our understanding, that there may come fruit of it; how shall each man live that is corrupt, who beareth the place of a m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For thou art alone, and we all one workmanship of thine hands, like as thou hast sai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For when the body is fashioned now in the mother’s womb, and thou givest it members, thy creature is preserved in fire and water, and nine months doth thy workmanship endure thy creature which is created in her.]]></a:t>
            </a:r>
          </a:p>
        </p:txBody>
      </p:sp>
    </p:spTree>
  </p:cSld>
  <p:clrMapOvr>
    <a:masterClrMapping/>
  </p:clrMapOvr>
</p:sld>
</file>

<file path=ppt/theme/theme1.xml><?xml version="1.0" encoding="utf-8"?>
<a:theme xmlns:a="http://schemas.openxmlformats.org/drawingml/2006/main" name="Theme71">
  <a:themeElements>
    <a:clrScheme name="Theme7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71">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71">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65</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2026-06-04T07:55:10Z</dcterms:created>
  <dcterms:modified xsi:type="dcterms:W3CDTF">2026-06-04T07:55:10Z</dcterms:modified>
  <dc:title>Bible.com.au: 2 Esdras 8:1-63 (KJV-CE)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