
<file path=[Content_Types].xml><?xml version="1.0" encoding="utf-8"?>
<Types xmlns="http://schemas.openxmlformats.org/package/2006/content-types">
  <Default Extension="rels" ContentType="application/vnd.openxmlformats-package.relationships+xml"/>
  <Default Extension="xml" ContentType="application/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5" r:id="rId32"/>
    <p:sldId id="286" r:id="rId33"/>
    <p:sldId id="287" r:id="rId34"/>
    <p:sldId id="288" r:id="rId35"/>
    <p:sldId id="289" r:id="rId36"/>
  </p:sldIdLst>
  <p:sldSz cx="9144000" cy="5143500" type="screen16x9"/>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slide" Target="slides/slide2.xml"/>
  <Relationship Id="rId5" Type="http://schemas.openxmlformats.org/officeDocument/2006/relationships/slide" Target="slides/slide3.xml"/>
  <Relationship Id="rId6" Type="http://schemas.openxmlformats.org/officeDocument/2006/relationships/slide" Target="slides/slide4.xml"/>
  <Relationship Id="rId7" Type="http://schemas.openxmlformats.org/officeDocument/2006/relationships/slide" Target="slides/slide5.xml"/>
  <Relationship Id="rId8" Type="http://schemas.openxmlformats.org/officeDocument/2006/relationships/slide" Target="slides/slide6.xml"/>
  <Relationship Id="rId9" Type="http://schemas.openxmlformats.org/officeDocument/2006/relationships/slide" Target="slides/slide7.xml"/>
  <Relationship Id="rId10" Type="http://schemas.openxmlformats.org/officeDocument/2006/relationships/slide" Target="slides/slide8.xml"/>
  <Relationship Id="rId11" Type="http://schemas.openxmlformats.org/officeDocument/2006/relationships/slide" Target="slides/slide9.xml"/>
  <Relationship Id="rId12" Type="http://schemas.openxmlformats.org/officeDocument/2006/relationships/slide" Target="slides/slide10.xml"/>
  <Relationship Id="rId13" Type="http://schemas.openxmlformats.org/officeDocument/2006/relationships/slide" Target="slides/slide11.xml"/>
  <Relationship Id="rId14" Type="http://schemas.openxmlformats.org/officeDocument/2006/relationships/slide" Target="slides/slide12.xml"/>
  <Relationship Id="rId15" Type="http://schemas.openxmlformats.org/officeDocument/2006/relationships/slide" Target="slides/slide13.xml"/>
  <Relationship Id="rId16" Type="http://schemas.openxmlformats.org/officeDocument/2006/relationships/slide" Target="slides/slide14.xml"/>
  <Relationship Id="rId17" Type="http://schemas.openxmlformats.org/officeDocument/2006/relationships/slide" Target="slides/slide15.xml"/>
  <Relationship Id="rId18" Type="http://schemas.openxmlformats.org/officeDocument/2006/relationships/slide" Target="slides/slide16.xml"/>
  <Relationship Id="rId19" Type="http://schemas.openxmlformats.org/officeDocument/2006/relationships/slide" Target="slides/slide17.xml"/>
  <Relationship Id="rId20" Type="http://schemas.openxmlformats.org/officeDocument/2006/relationships/slide" Target="slides/slide18.xml"/>
  <Relationship Id="rId21" Type="http://schemas.openxmlformats.org/officeDocument/2006/relationships/slide" Target="slides/slide19.xml"/>
  <Relationship Id="rId22" Type="http://schemas.openxmlformats.org/officeDocument/2006/relationships/slide" Target="slides/slide20.xml"/>
  <Relationship Id="rId23" Type="http://schemas.openxmlformats.org/officeDocument/2006/relationships/slide" Target="slides/slide21.xml"/>
  <Relationship Id="rId24" Type="http://schemas.openxmlformats.org/officeDocument/2006/relationships/slide" Target="slides/slide22.xml"/>
  <Relationship Id="rId25" Type="http://schemas.openxmlformats.org/officeDocument/2006/relationships/slide" Target="slides/slide23.xml"/>
  <Relationship Id="rId26" Type="http://schemas.openxmlformats.org/officeDocument/2006/relationships/slide" Target="slides/slide24.xml"/>
  <Relationship Id="rId27" Type="http://schemas.openxmlformats.org/officeDocument/2006/relationships/slide" Target="slides/slide25.xml"/>
  <Relationship Id="rId28" Type="http://schemas.openxmlformats.org/officeDocument/2006/relationships/slide" Target="slides/slide26.xml"/>
  <Relationship Id="rId29" Type="http://schemas.openxmlformats.org/officeDocument/2006/relationships/slide" Target="slides/slide27.xml"/>
  <Relationship Id="rId30" Type="http://schemas.openxmlformats.org/officeDocument/2006/relationships/slide" Target="slides/slide28.xml"/>
  <Relationship Id="rId31" Type="http://schemas.openxmlformats.org/officeDocument/2006/relationships/slide" Target="slides/slide29.xml"/>
  <Relationship Id="rId32" Type="http://schemas.openxmlformats.org/officeDocument/2006/relationships/slide" Target="slides/slide30.xml"/>
  <Relationship Id="rId33" Type="http://schemas.openxmlformats.org/officeDocument/2006/relationships/slide" Target="slides/slide31.xml"/>
  <Relationship Id="rId34" Type="http://schemas.openxmlformats.org/officeDocument/2006/relationships/slide" Target="slides/slide32.xml"/>
  <Relationship Id="rId35" Type="http://schemas.openxmlformats.org/officeDocument/2006/relationships/slide" Target="slides/slide33.xml"/>
  <Relationship Id="rId36" Type="http://schemas.openxmlformats.org/officeDocument/2006/relationships/slide" Target="slides/slide34.xml"/>
  <Relationship Id="rId37" Type="http://schemas.openxmlformats.org/officeDocument/2006/relationships/presProps" Target="presProps.xml"/>
  <Relationship Id="rId38" Type="http://schemas.openxmlformats.org/officeDocument/2006/relationships/viewProps" Target="viewProps.xml"/>
  <Relationship Id="rId39" Type="http://schemas.openxmlformats.org/officeDocument/2006/relationships/tableStyles" Target="tableStyles.xml"/>
</Relationship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318226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4.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hyperlink" Target="https://biblesocietyaus.typeform.com/to/hahvZS" TargetMode="Externa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1028700"/>
          <a:ext cx="8229600" cy="4029075"/>
          <a:chOff x="914400" y="1028700"/>
          <a:chExt cx="8229600" cy="4029075"/>
        </a:xfrm>
      </p:grpSpPr>
      <p:sp>
        <p:nvSpPr>
          <p:cNvPr id="1" name=""/>
          <p:cNvSpPr txBox="1"/>
          <p:nvPr/>
        </p:nvSpPr>
        <p:spPr>
          <a:xfrm>
            <a:off x="914400" y="1028700"/>
            <a:ext cx="7315200" cy="1714500"/>
          </a:xfrm>
          <a:prstGeom prst="rect">
            <a:avLst/>
          </a:prstGeom>
          <a:noFill/>
        </p:spPr>
        <p:txBody>
          <a:bodyPr anchor="b" rtlCol="0" bIns="45720" lIns="91440" rIns="91440" tIns="45720">
            <a:spAutoFit/>
          </a:bodyPr>
          <a:lstStyle/>
          <a:p>
            <a:pPr algn="ctr" fontAlgn="b" marL="0" marR="0" indent="0" lvl="0">
              <a:lnSpc>
                <a:spcPct val="100%"/>
              </a:lnSpc>
            </a:pPr>
            <a:r>
              <a:rPr lang="en-US" b="1" sz="6000" spc="0" u="none">
                <a:solidFill>
                  <a:srgbClr val="000000">
                    <a:alpha val="100.00%"/>
                  </a:srgbClr>
                </a:solidFill>
                <a:latin typeface="Calibri"/>
              </a:rPr>
              <a:t><![CDATA[Nehemiah 12:1-47]]></a:t>
            </a:r>
          </a:p>
        </p:txBody>
      </p:sp>
      <p:sp>
        <p:nvSpPr>
          <p:cNvPr id="2" name=""/>
          <p:cNvSpPr txBox="1"/>
          <p:nvPr/>
        </p:nvSpPr>
        <p:spPr>
          <a:xfrm>
            <a:off x="914400" y="2743200"/>
            <a:ext cx="7315200" cy="1285875"/>
          </a:xfrm>
          <a:prstGeom prst="rect">
            <a:avLst/>
          </a:prstGeom>
          <a:noFill/>
        </p:spPr>
        <p:txBody>
          <a:bodyPr rtlCol="0" bIns="45720" lIns="91440" rIns="91440" tIns="45720">
            <a:spAutoFit/>
          </a:bodyPr>
          <a:lstStyle/>
          <a:p>
            <a:pPr algn="ctr" fontAlgn="base" marL="0" marR="0" indent="0" lvl="0">
              <a:lnSpc>
                <a:spcPct val="100%"/>
              </a:lnSpc>
            </a:pPr>
            <a:r>
              <a:rPr lang="en-US" b="1" sz="4000" spc="0" u="none">
                <a:solidFill>
                  <a:srgbClr val="000000">
                    <a:alpha val="100.00%"/>
                  </a:srgbClr>
                </a:solidFill>
                <a:latin typeface="Calibri"/>
              </a:rPr>
              <a:t><![CDATA[GNT]]></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List of Priests and Levites]]></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 ]]></a:t>
            </a:r>
            <a:r>
              <a:rPr lang="en-US" b="1" sz="3000" spc="0" u="none">
                <a:solidFill>
                  <a:srgbClr val="000000">
                    <a:alpha val="100.00%"/>
                  </a:srgbClr>
                </a:solidFill>
                <a:latin typeface="Calibri"/>
              </a:rPr>
              <a:t><![CDATA[The following is a list of the priests and Levites who returned from exile with Zerubbabel son of Shealtiel and with the High Priest Joshua:]]></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7 ]]></a:t>
            </a:r>
            <a:r>
              <a:rPr lang="en-US" b="1" sz="3000" spc="0" u="none">
                <a:solidFill>
                  <a:srgbClr val="000000">
                    <a:alpha val="100.00%"/>
                  </a:srgbClr>
                </a:solidFill>
                <a:latin typeface="Calibri"/>
              </a:rPr>
              <a:t><![CDATA[Priests:Seraiah, Jeremiah, Ezra, Amariah, Malluch, Hattush, Shecaniah, Rehum, Meremoth, Iddo, Ginnethoi, Abijah, Mijamin, Maadiah, Bilgah, Shemaiah, Joiarib, Jedaiah, Sallu, Amok, Hilkiah, and Jedaiah.These men were leaders among all their fellow priests in the days of Joshua.]]></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8 ]]></a:t>
            </a:r>
            <a:r>
              <a:rPr lang="en-US" b="1" sz="3000" spc="0" u="none">
                <a:solidFill>
                  <a:srgbClr val="000000">
                    <a:alpha val="100.00%"/>
                  </a:srgbClr>
                </a:solidFill>
                <a:latin typeface="Calibri"/>
              </a:rPr>
              <a:t><![CDATA[Levites:The following were in charge of the singing of hymns of thanksgiving: Jeshua, Binnui, Kadmiel, Sherebiah, Judah, and Mattaniah.]]></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9 ]]></a:t>
            </a:r>
            <a:r>
              <a:rPr lang="en-US" b="1" sz="3000" spc="0" u="none">
                <a:solidFill>
                  <a:srgbClr val="000000">
                    <a:alpha val="100.00%"/>
                  </a:srgbClr>
                </a:solidFill>
                <a:latin typeface="Calibri"/>
              </a:rPr>
              <a:t><![CDATA[The following formed the choir that sang the responses: Bakbukiah, Unno, and their fellow Levites.Descendants of the High Priest Joshua]]></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0 ]]></a:t>
            </a:r>
            <a:r>
              <a:rPr lang="en-US" b="1" sz="3000" spc="0" u="none">
                <a:solidFill>
                  <a:srgbClr val="000000">
                    <a:alpha val="100.00%"/>
                  </a:srgbClr>
                </a:solidFill>
                <a:latin typeface="Calibri"/>
              </a:rPr>
              <a:t><![CDATA[Joshua was the father of Joiakim; Joiakim was the father of Eliashib; Eliashib was the father of Joiada;]]></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1 ]]></a:t>
            </a:r>
            <a:r>
              <a:rPr lang="en-US" b="1" sz="3000" spc="0" u="none">
                <a:solidFill>
                  <a:srgbClr val="000000">
                    <a:alpha val="100.00%"/>
                  </a:srgbClr>
                </a:solidFill>
                <a:latin typeface="Calibri"/>
              </a:rPr>
              <a:t><![CDATA[Joiada was the father of Jonathan; and Jonathan was the father of Jaddua.Heads of the Priestly Clans]]></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2-21 ]]></a:t>
            </a:r>
            <a:r>
              <a:rPr lang="en-US" b="1" sz="3000" spc="0" u="none">
                <a:solidFill>
                  <a:srgbClr val="000000">
                    <a:alpha val="100.00%"/>
                  </a:srgbClr>
                </a:solidFill>
                <a:latin typeface="Calibri"/>
              </a:rPr>
              <a:t><![CDATA[When Joiakim was High Priest, the following priests were the heads of the priestly clans:Priest ClanMeraiah SeraiahHananiah JeremiahMeshullam EzraJehohanan AmariahJonathan MalluchiJoseph ShebaniahAdna HarimHelkai MeraiothZechariah IddoMeshullam GinnethonZichri Abijah… MiniaminPiltai MoadiahShammua BilgahJehonathan ShemaiahMattenai JoiaribUzzi JedaiahKallai SallaiEber AmokHashabiah HilkiahNethanel JedaiahRecord of the Priestly and Levite Families]]></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2 ]]></a:t>
            </a:r>
            <a:r>
              <a:rPr lang="en-US" b="1" sz="3000" spc="0" u="none">
                <a:solidFill>
                  <a:srgbClr val="000000">
                    <a:alpha val="100.00%"/>
                  </a:srgbClr>
                </a:solidFill>
                <a:latin typeface="Calibri"/>
              </a:rPr>
              <a:t><![CDATA[A record was kept of the heads of the Levite families and of the priestly families during the lifetimes of the following High Priests: Eliashib, Joiada, Jonathan, and Jaddua. This record was finished when Darius was emperor of Persia.]]></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3 ]]></a:t>
            </a:r>
            <a:r>
              <a:rPr lang="en-US" b="1" sz="3000" spc="0" u="none">
                <a:solidFill>
                  <a:srgbClr val="000000">
                    <a:alpha val="100.00%"/>
                  </a:srgbClr>
                </a:solidFill>
                <a:latin typeface="Calibri"/>
              </a:rPr>
              <a:t><![CDATA[The heads of the Levite families, however, were recorded in the official records only until the time of Jonathan, the grandson of Eliashib.Assignment of Duties in the Temple]]></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4 ]]></a:t>
            </a:r>
            <a:r>
              <a:rPr lang="en-US" b="1" sz="3000" spc="0" u="none">
                <a:solidFill>
                  <a:srgbClr val="000000">
                    <a:alpha val="100.00%"/>
                  </a:srgbClr>
                </a:solidFill>
                <a:latin typeface="Calibri"/>
              </a:rPr>
              <a:t><![CDATA[Under the direction of Hashabiah, Sherebiah, Jeshua, Binnui, and Kadmiel, the Levites were organized into groups. Two groups at a time praised God responsively and gave thanks to him, in accordance with the instructions given by King David, the man of God.]]></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5 ]]></a:t>
            </a:r>
            <a:r>
              <a:rPr lang="en-US" b="1" sz="3000" spc="0" u="none">
                <a:solidFill>
                  <a:srgbClr val="000000">
                    <a:alpha val="100.00%"/>
                  </a:srgbClr>
                </a:solidFill>
                <a:latin typeface="Calibri"/>
              </a:rPr>
              <a:t><![CDATA[The following Temple guards were in charge of guarding the storerooms by the gates to the Temple: Mattaniah, Bakbukiah, Obadiah, Meshullam, Talmon, and Akkub.]]></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6 ]]></a:t>
            </a:r>
            <a:r>
              <a:rPr lang="en-US" b="1" sz="3000" spc="0" u="none">
                <a:solidFill>
                  <a:srgbClr val="000000">
                    <a:alpha val="100.00%"/>
                  </a:srgbClr>
                </a:solidFill>
                <a:latin typeface="Calibri"/>
              </a:rPr>
              <a:t><![CDATA[These people lived during the time of Joiakim, the son of Joshua and grandson of Jehozadak, and the time of Nehemiah the governor, and the time of Ezra, the priest who was a scholar of the Law.Nehemiah Dedicates the City Wall]]></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7 ]]></a:t>
            </a:r>
            <a:r>
              <a:rPr lang="en-US" b="1" sz="3000" spc="0" u="none">
                <a:solidFill>
                  <a:srgbClr val="000000">
                    <a:alpha val="100.00%"/>
                  </a:srgbClr>
                </a:solidFill>
                <a:latin typeface="Calibri"/>
              </a:rPr>
              <a:t><![CDATA[When the city wall of Jerusalem was dedicated, the Levites were brought in from wherever they were living, so that they could join in celebrating the dedication with songs of thanksgiving and with the music of cymbals and harps.]]></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8 ]]></a:t>
            </a:r>
            <a:r>
              <a:rPr lang="en-US" b="1" sz="3000" spc="0" u="none">
                <a:solidFill>
                  <a:srgbClr val="000000">
                    <a:alpha val="100.00%"/>
                  </a:srgbClr>
                </a:solidFill>
                <a:latin typeface="Calibri"/>
              </a:rPr>
              <a:t><![CDATA[The Levite families of singers gathered from the area where they had settled around Jerusalem and from the towns around Netophah,]]></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9 ]]></a:t>
            </a:r>
            <a:r>
              <a:rPr lang="en-US" b="1" sz="3000" spc="0" u="none">
                <a:solidFill>
                  <a:srgbClr val="000000">
                    <a:alpha val="100.00%"/>
                  </a:srgbClr>
                </a:solidFill>
                <a:latin typeface="Calibri"/>
              </a:rPr>
              <a:t><![CDATA[and from Bethgilgal, Geba, and Azmaveth.]]></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0 ]]></a:t>
            </a:r>
            <a:r>
              <a:rPr lang="en-US" b="1" sz="3000" spc="0" u="none">
                <a:solidFill>
                  <a:srgbClr val="000000">
                    <a:alpha val="100.00%"/>
                  </a:srgbClr>
                </a:solidFill>
                <a:latin typeface="Calibri"/>
              </a:rPr>
              <a:t><![CDATA[The priests and the Levites performed ritual purification for themselves, the people, the gates, and the city wall.]]></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1 ]]></a:t>
            </a:r>
            <a:r>
              <a:rPr lang="en-US" b="1" sz="3000" spc="0" u="none">
                <a:solidFill>
                  <a:srgbClr val="000000">
                    <a:alpha val="100.00%"/>
                  </a:srgbClr>
                </a:solidFill>
                <a:latin typeface="Calibri"/>
              </a:rPr>
              <a:t><![CDATA[I assembled the leaders of Judah on top of the wall and put them in charge of two large groups to march around the city, giving thanks to God.The first group went to the right on top of the wall toward the Rubbish Gate.]]></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2 ]]></a:t>
            </a:r>
            <a:r>
              <a:rPr lang="en-US" b="1" sz="3000" spc="0" u="none">
                <a:solidFill>
                  <a:srgbClr val="000000">
                    <a:alpha val="100.00%"/>
                  </a:srgbClr>
                </a:solidFill>
                <a:latin typeface="Calibri"/>
              </a:rPr>
              <a:t><![CDATA[Hoshaiah marched behind the singers, followed by half the leaders of Judah.]]></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3-35 ]]></a:t>
            </a:r>
            <a:r>
              <a:rPr lang="en-US" b="1" sz="3000" spc="0" u="none">
                <a:solidFill>
                  <a:srgbClr val="000000">
                    <a:alpha val="100.00%"/>
                  </a:srgbClr>
                </a:solidFill>
                <a:latin typeface="Calibri"/>
              </a:rPr>
              <a:t><![CDATA[The following priests, blowing trumpets, marched next: Azariah, Ezra, Meshullam, Judah, Benjamin, Shemaiah, and Jeremiah. Next came Zechariah, the son of Jonathan and grandson of Shemaiah. (His ancestors also included Mattaniah, Micaiah, and Zaccur, of the clan of Asaph.)]]></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6 ]]></a:t>
            </a:r>
            <a:r>
              <a:rPr lang="en-US" b="1" sz="3000" spc="0" u="none">
                <a:solidFill>
                  <a:srgbClr val="000000">
                    <a:alpha val="100.00%"/>
                  </a:srgbClr>
                </a:solidFill>
                <a:latin typeface="Calibri"/>
              </a:rPr>
              <a:t><![CDATA[He was followed by other members of his clan—Shemaiah, Azarel, Milalai, Gilalai, Maai, Nethanel, Judah, and Hanani—all of whom carried musical instruments of the kind played by King David, the man of God. Ezra the scholar led this group in the procession.]]></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7 ]]></a:t>
            </a:r>
            <a:r>
              <a:rPr lang="en-US" b="1" sz="3000" spc="0" u="none">
                <a:solidFill>
                  <a:srgbClr val="000000">
                    <a:alpha val="100.00%"/>
                  </a:srgbClr>
                </a:solidFill>
                <a:latin typeface="Calibri"/>
              </a:rPr>
              <a:t><![CDATA[At the Fountain Gate they went up the steps that led to David's City, past David's palace, and back to the wall at the Water Gate, on the east side of the city.]]></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8 ]]></a:t>
            </a:r>
            <a:r>
              <a:rPr lang="en-US" b="1" sz="3000" spc="0" u="none">
                <a:solidFill>
                  <a:srgbClr val="000000">
                    <a:alpha val="100.00%"/>
                  </a:srgbClr>
                </a:solidFill>
                <a:latin typeface="Calibri"/>
              </a:rPr>
              <a:t><![CDATA[The other group of those who gave thanks went to the left along the top of the wall, and I followed with half of the people. We marched past the Tower of the Ovens to the Broad Wall,]]></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9 ]]></a:t>
            </a:r>
            <a:r>
              <a:rPr lang="en-US" b="1" sz="3000" spc="0" u="none">
                <a:solidFill>
                  <a:srgbClr val="000000">
                    <a:alpha val="100.00%"/>
                  </a:srgbClr>
                </a:solidFill>
                <a:latin typeface="Calibri"/>
              </a:rPr>
              <a:t><![CDATA[and from there we went past Ephraim Gate, Jeshanah Gate, the Fish Gate, the Tower of Hananel, and the Tower of the Hundred, to the Sheep Gate. We ended our march near the gate to the Temple.]]></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0 ]]></a:t>
            </a:r>
            <a:r>
              <a:rPr lang="en-US" b="1" sz="3000" spc="0" u="none">
                <a:solidFill>
                  <a:srgbClr val="000000">
                    <a:alpha val="100.00%"/>
                  </a:srgbClr>
                </a:solidFill>
                <a:latin typeface="Calibri"/>
              </a:rPr>
              <a:t><![CDATA[So both the groups that were giving thanks to God reached the Temple area.In addition to the leaders who were with me,]]></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1 ]]></a:t>
            </a:r>
            <a:r>
              <a:rPr lang="en-US" b="1" sz="3000" spc="0" u="none">
                <a:solidFill>
                  <a:srgbClr val="000000">
                    <a:alpha val="100.00%"/>
                  </a:srgbClr>
                </a:solidFill>
                <a:latin typeface="Calibri"/>
              </a:rPr>
              <a:t><![CDATA[my group included the following priests, blowing trumpets: Eliakim, Maaseiah, Miniamin, Micaiah, Elioenai, Zechariah, and Hananiah;]]></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2 ]]></a:t>
            </a:r>
            <a:r>
              <a:rPr lang="en-US" b="1" sz="3000" spc="0" u="none">
                <a:solidFill>
                  <a:srgbClr val="000000">
                    <a:alpha val="100.00%"/>
                  </a:srgbClr>
                </a:solidFill>
                <a:latin typeface="Calibri"/>
              </a:rPr>
              <a:t><![CDATA[and they were followed by Maaseiah, Shemaiah, Eleazar, Uzzi, Jehohanan, Malchijah, Elam, and Ezer. The singers, led by Jezrahiah, sang at the top of their voices.]]></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3 ]]></a:t>
            </a:r>
            <a:r>
              <a:rPr lang="en-US" b="1" sz="3000" spc="0" u="none">
                <a:solidFill>
                  <a:srgbClr val="000000">
                    <a:alpha val="100.00%"/>
                  </a:srgbClr>
                </a:solidFill>
                <a:latin typeface="Calibri"/>
              </a:rPr>
              <a:t><![CDATA[That day many sacrifices were offered, and the people were full of joy because God had made them very happy. The women and the children joined in the celebration, and the noise they all made could be heard for miles.Providing for Worship in the Temple]]></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4 ]]></a:t>
            </a:r>
            <a:r>
              <a:rPr lang="en-US" b="1" sz="3000" spc="0" u="none">
                <a:solidFill>
                  <a:srgbClr val="000000">
                    <a:alpha val="100.00%"/>
                  </a:srgbClr>
                </a:solidFill>
                <a:latin typeface="Calibri"/>
              </a:rPr>
              <a:t><![CDATA[At that time men were put in charge of the storerooms where contributions for the Temple were kept, including the tithes and the first grain and fruit that ripened each year. These men were responsible for collecting from the farms near the various cities the contributions for the priests and the Levites which the Law required. All the people of Judah were pleased with the priests and the Levites,]]></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5 ]]></a:t>
            </a:r>
            <a:r>
              <a:rPr lang="en-US" b="1" sz="3000" spc="0" u="none">
                <a:solidFill>
                  <a:srgbClr val="000000">
                    <a:alpha val="100.00%"/>
                  </a:srgbClr>
                </a:solidFill>
                <a:latin typeface="Calibri"/>
              </a:rPr>
              <a:t><![CDATA[because they performed the ceremonies of purification and the other rituals that God had commanded. The Temple musicians and the Temple guards also performed their duties in accordance with the regulations made by King David and his son Solomon.]]></a:t>
            </a: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6 ]]></a:t>
            </a:r>
            <a:r>
              <a:rPr lang="en-US" b="1" sz="3000" spc="0" u="none">
                <a:solidFill>
                  <a:srgbClr val="000000">
                    <a:alpha val="100.00%"/>
                  </a:srgbClr>
                </a:solidFill>
                <a:latin typeface="Calibri"/>
              </a:rPr>
              <a:t><![CDATA[From the time of King David and the musician Asaph long ago, the musicians have led songs of praise and thanksgiving to God.]]></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7 ]]></a:t>
            </a:r>
            <a:r>
              <a:rPr lang="en-US" b="1" sz="3000" spc="0" u="none">
                <a:solidFill>
                  <a:srgbClr val="000000">
                    <a:alpha val="100.00%"/>
                  </a:srgbClr>
                </a:solidFill>
                <a:latin typeface="Calibri"/>
              </a:rPr>
              <a:t><![CDATA[In the time of Zerubbabel and also in the time of Nehemiah, all the people of Israel gave daily gifts for the support of the Temple musicians and the Temple guards. The people gave a sacred offering to the Levites, and the Levites gave the required portion to the priests.]]></a:t>
            </a: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Was this helpful?]]></a:t>
            </a:r>
            <a:br/>
            <a:r>
              <a:rPr lang="en-US" sz="3000" spc="0" u="none">
                <a:solidFill>
                  <a:srgbClr val="000000">
                    <a:alpha val="100.00%"/>
                  </a:srgbClr>
                </a:solidFill>
                <a:latin typeface="Calibri"/>
                <a:hlinkClick r:id="rId2" tooltip="Feedback form"/>
              </a:rPr>
              <a:t><![CDATA[Help us improve with your feedback]]></a:t>
            </a:r>
          </a:p>
        </p:txBody>
      </p:sp>
    </p:spTree>
  </p:cSld>
  <p:clrMapOvr>
    <a:masterClrMapping/>
  </p:clrMapOvr>
</p:sld>
</file>

<file path=ppt/theme/theme1.xml><?xml version="1.0" encoding="utf-8"?>
<a:theme xmlns:a="http://schemas.openxmlformats.org/drawingml/2006/main" name="Theme12">
  <a:themeElements>
    <a:clrScheme name="Theme1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2">
      <a:fillStyleLst>
        <a:solidFill>
          <a:schemeClr val="phClr"/>
        </a:solidFill>
        <a:gradFill rotWithShape="1">
          <a:gsLst>
            <a:gs pos="0%">
              <a:schemeClr val="phClr">
                <a:tint val="50%"/>
                <a:satMod val="300%"/>
              </a:schemeClr>
            </a:gs>
            <a:gs pos="35%">
              <a:schemeClr val="phClr">
                <a:tint val="37%"/>
                <a:satMod val="300%"/>
              </a:schemeClr>
            </a:gs>
            <a:gs pos="100%">
              <a:schemeClr val="phClr">
                <a:tint val="15%"/>
                <a:satMod val="350%"/>
              </a:schemeClr>
            </a:gs>
          </a:gsLst>
          <a:lin ang="16200000" scaled="1"/>
        </a:gradFill>
        <a:gradFill rotWithShape="1">
          <a:gsLst>
            <a:gs pos="0%">
              <a:schemeClr val="phClr">
                <a:shade val="51%"/>
                <a:satMod val="130%"/>
              </a:schemeClr>
            </a:gs>
            <a:gs pos="80%">
              <a:schemeClr val="phClr">
                <a:shade val="93%"/>
                <a:satMod val="130%"/>
              </a:schemeClr>
            </a:gs>
            <a:gs pos="100%">
              <a:schemeClr val="phClr">
                <a:shade val="94%"/>
                <a:satMod val="135%"/>
              </a:schemeClr>
            </a:gs>
          </a:gsLst>
          <a:lin ang="16200000" scaled="0"/>
        </a:gradFill>
      </a:fillStyleLst>
      <a:lnStyleLst>
        <a:ln w="9525" cap="flat" cmpd="sng" algn="ctr">
          <a:solidFill>
            <a:schemeClr val="phClr">
              <a:shade val="95%"/>
              <a:satMod val="105%"/>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
                <a:satMod val="350%"/>
              </a:schemeClr>
            </a:gs>
            <a:gs pos="40%">
              <a:schemeClr val="phClr">
                <a:tint val="45%"/>
                <a:shade val="99%"/>
                <a:satMod val="350%"/>
              </a:schemeClr>
            </a:gs>
            <a:gs pos="100%">
              <a:schemeClr val="phClr">
                <a:shade val="20%"/>
                <a:satMod val="255%"/>
              </a:schemeClr>
            </a:gs>
          </a:gsLst>
          <a:path path="circle">
            <a:fillToRect b="180%" l="50%" r="50%" t="-80%"/>
          </a:path>
        </a:gradFill>
        <a:gradFill rotWithShape="1">
          <a:gsLst>
            <a:gs pos="0%">
              <a:schemeClr val="phClr">
                <a:tint val="80%"/>
                <a:satMod val="300%"/>
              </a:schemeClr>
            </a:gs>
            <a:gs pos="100%">
              <a:schemeClr val="phClr">
                <a:shade val="30%"/>
                <a:satMod val="200%"/>
              </a:schemeClr>
            </a:gs>
          </a:gsLst>
          <a:path path="circle">
            <a:fillToRect b="50%" l="50%" r="50%" t="5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34</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Bible.com.au</dc:creator>
  <cp:lastModifiedBy>Bible.com.au</cp:lastModifiedBy>
  <dcterms:created xsi:type="dcterms:W3CDTF">2026-11-08T19:26:31Z</dcterms:created>
  <dcterms:modified xsi:type="dcterms:W3CDTF">2026-11-08T19:26:31Z</dcterms:modified>
  <dc:title>Bible.com.au: Nehemiah 12:1-47 (GNT)</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