
<file path=[Content_Types].xml><?xml version="1.0" encoding="utf-8"?>
<Types xmlns="http://schemas.openxmlformats.org/package/2006/content-types">
  <Default Extension="rels" ContentType="application/vnd.openxmlformats-package.relationships+xml"/>
  <Default Extension="xml" ContentType="application/xml"/>
  <Override PartName="/ppt/presentation.xml" ContentType="application/vnd.openxmlformats-officedocument.presentationml.presentation.main+xml"/>
  <Override PartName="/ppt/presProps.xml" ContentType="application/vnd.openxmlformats-officedocument.presentationml.presProps+xml"/>
  <Override PartName="/ppt/tableStyles.xml" ContentType="application/vnd.openxmlformats-officedocument.presentationml.tableStyles+xml"/>
  <Override PartName="/ppt/viewProps.xml" ContentType="application/vnd.openxmlformats-officedocument.presentationml.viewProps+xml"/>
  <Override PartName="/docProps/app.xml" ContentType="application/vnd.openxmlformats-officedocument.extended-properties+xml"/>
  <Override PartName="/docProps/core.xml" ContentType="application/vnd.openxmlformats-package.core-properties+xml"/>
  <Override PartName="/docProps/custom.xml" ContentType="application/vnd.openxmlformats-officedocument.custom-properties+xml"/>
  <Override PartName="/ppt/slideMasters/slideMaster1.xml" ContentType="application/vnd.openxmlformats-officedocument.presentationml.slideMaster+xml"/>
  <Override PartName="/ppt/theme/theme1.xml" ContentType="application/vnd.openxmlformats-officedocument.theme+xml"/>
  <Override PartName="/ppt/slideLayouts/slideLayout1.xml" ContentType="application/vnd.openxmlformats-officedocument.presentationml.slideLayout+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Default Extension="gif" ContentType="image/gif"/>
  <Default Extension="jpg" ContentType="image/jpeg"/>
  <Default Extension="jpeg" ContentType="image/jpeg"/>
  <Default Extension="png" ContentType="image/png"/>
  <Default Extension="xlsx" ContentType="application/vnd.openxmlformats-officedocument.spreadsheetml.sheet"/>
</Types>
</file>

<file path=_rels/.rels><?xml version="1.0" encoding="UTF-8" standalone="yes"?>
<Relationships xmlns="http://schemas.openxmlformats.org/package/2006/relationships">
  <Relationship Id="rId1" Type="http://schemas.openxmlformats.org/officeDocument/2006/relationships/officeDocument" Target="ppt/presentation.xml"/>
  <Relationship Id="rId2" Type="http://schemas.openxmlformats.org/package/2006/relationships/metadata/core-properties" Target="docProps/core.xml"/>
  <Relationship Id="rId3" Type="http://schemas.openxmlformats.org/officeDocument/2006/relationships/extended-properties" Target="docProps/app.xml"/>
  <Relationship Id="rId4" Type="http://schemas.openxmlformats.org/officeDocument/2006/relationships/custom-properties" Target="docProps/custom.xml"/>
</Relationships>

</file>

<file path=ppt/presentation.xml><?xml version="1.0" encoding="utf-8"?>
<p:presentation xmlns:a="http://schemas.openxmlformats.org/drawingml/2006/main" xmlns:r="http://schemas.openxmlformats.org/officeDocument/2006/relationships" xmlns:p="http://schemas.openxmlformats.org/presentationml/2006/main">
  <p:sldMasterIdLst>
    <p:sldMasterId id="2147483648" r:id="rId1"/>
  </p:sldMasterIdLst>
  <p:sldIdLst>
    <p:sldId id="256" r:id="rId3"/>
    <p:sldId id="257" r:id="rId4"/>
    <p:sldId id="258" r:id="rId5"/>
    <p:sldId id="259" r:id="rId6"/>
    <p:sldId id="260" r:id="rId7"/>
    <p:sldId id="261" r:id="rId8"/>
    <p:sldId id="262" r:id="rId9"/>
    <p:sldId id="263" r:id="rId10"/>
    <p:sldId id="264" r:id="rId11"/>
    <p:sldId id="265" r:id="rId12"/>
    <p:sldId id="266" r:id="rId13"/>
    <p:sldId id="267" r:id="rId14"/>
    <p:sldId id="268" r:id="rId15"/>
    <p:sldId id="269" r:id="rId16"/>
    <p:sldId id="270" r:id="rId17"/>
    <p:sldId id="271" r:id="rId18"/>
    <p:sldId id="272" r:id="rId19"/>
    <p:sldId id="273" r:id="rId20"/>
    <p:sldId id="274" r:id="rId21"/>
    <p:sldId id="275" r:id="rId22"/>
    <p:sldId id="276" r:id="rId23"/>
    <p:sldId id="277" r:id="rId24"/>
    <p:sldId id="278" r:id="rId25"/>
    <p:sldId id="279" r:id="rId26"/>
    <p:sldId id="280" r:id="rId27"/>
  </p:sldIdLst>
  <p:sldSz cx="9144000" cy="5143500" type="screen16x9"/>
  <p:notesSz cx="6858000" cy="9144000"/>
  <p:defaultTextStyle>
    <a:defPPr>
      <a:defRPr lang="fr-FR"/>
    </a:defPPr>
    <a:lvl1pPr algn="l" defTabSz="914400" eaLnBrk="1" hangingPunct="1" latinLnBrk="0" marL="0" rtl="0">
      <a:defRPr kern="1200" sz="1800">
        <a:solidFill>
          <a:schemeClr val="tx1"/>
        </a:solidFill>
        <a:latin typeface="+mn-lt"/>
        <a:ea typeface="+mn-ea"/>
        <a:cs typeface="+mn-cs"/>
      </a:defRPr>
    </a:lvl1pPr>
    <a:lvl2pPr algn="l" defTabSz="914400" eaLnBrk="1" hangingPunct="1" latinLnBrk="0" marL="457200" rtl="0">
      <a:defRPr kern="1200" sz="1800">
        <a:solidFill>
          <a:schemeClr val="tx1"/>
        </a:solidFill>
        <a:latin typeface="+mn-lt"/>
        <a:ea typeface="+mn-ea"/>
        <a:cs typeface="+mn-cs"/>
      </a:defRPr>
    </a:lvl2pPr>
    <a:lvl3pPr algn="l" defTabSz="914400" eaLnBrk="1" hangingPunct="1" latinLnBrk="0" marL="914400" rtl="0">
      <a:defRPr kern="1200" sz="1800">
        <a:solidFill>
          <a:schemeClr val="tx1"/>
        </a:solidFill>
        <a:latin typeface="+mn-lt"/>
        <a:ea typeface="+mn-ea"/>
        <a:cs typeface="+mn-cs"/>
      </a:defRPr>
    </a:lvl3pPr>
    <a:lvl4pPr algn="l" defTabSz="914400" eaLnBrk="1" hangingPunct="1" latinLnBrk="0" marL="1371600" rtl="0">
      <a:defRPr kern="1200" sz="1800">
        <a:solidFill>
          <a:schemeClr val="tx1"/>
        </a:solidFill>
        <a:latin typeface="+mn-lt"/>
        <a:ea typeface="+mn-ea"/>
        <a:cs typeface="+mn-cs"/>
      </a:defRPr>
    </a:lvl4pPr>
    <a:lvl5pPr algn="l" defTabSz="914400" eaLnBrk="1" hangingPunct="1" latinLnBrk="0" marL="1828800" rtl="0">
      <a:defRPr kern="1200" sz="1800">
        <a:solidFill>
          <a:schemeClr val="tx1"/>
        </a:solidFill>
        <a:latin typeface="+mn-lt"/>
        <a:ea typeface="+mn-ea"/>
        <a:cs typeface="+mn-cs"/>
      </a:defRPr>
    </a:lvl5pPr>
    <a:lvl6pPr algn="l" defTabSz="914400" eaLnBrk="1" hangingPunct="1" latinLnBrk="0" marL="2286000" rtl="0">
      <a:defRPr kern="1200" sz="1800">
        <a:solidFill>
          <a:schemeClr val="tx1"/>
        </a:solidFill>
        <a:latin typeface="+mn-lt"/>
        <a:ea typeface="+mn-ea"/>
        <a:cs typeface="+mn-cs"/>
      </a:defRPr>
    </a:lvl6pPr>
    <a:lvl7pPr algn="l" defTabSz="914400" eaLnBrk="1" hangingPunct="1" latinLnBrk="0" marL="2743200" rtl="0">
      <a:defRPr kern="1200" sz="1800">
        <a:solidFill>
          <a:schemeClr val="tx1"/>
        </a:solidFill>
        <a:latin typeface="+mn-lt"/>
        <a:ea typeface="+mn-ea"/>
        <a:cs typeface="+mn-cs"/>
      </a:defRPr>
    </a:lvl7pPr>
    <a:lvl8pPr algn="l" defTabSz="914400" eaLnBrk="1" hangingPunct="1" latinLnBrk="0" marL="3200400" rtl="0">
      <a:defRPr kern="1200" sz="1800">
        <a:solidFill>
          <a:schemeClr val="tx1"/>
        </a:solidFill>
        <a:latin typeface="+mn-lt"/>
        <a:ea typeface="+mn-ea"/>
        <a:cs typeface="+mn-cs"/>
      </a:defRPr>
    </a:lvl8pPr>
    <a:lvl9pPr algn="l" defTabSz="914400" eaLnBrk="1" hangingPunct="1" latinLnBrk="0" marL="3657600" rtl="0">
      <a:defRPr kern="1200" sz="18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showComments="0" lastView="sldView">
  <p:slideViewPr>
    <p:cSldViewPr>
      <p:cViewPr>
        <p:scale>
          <a:sx d="100" n="100"/>
          <a:sy d="100" n="100"/>
        </p:scale>
        <p:origin x="0" y="0"/>
      </p:cViewPr>
    </p:cSldViewPr>
  </p:slideViewPr>
</p:viewPr>
</file>

<file path=ppt/_rels/presentation.xml.rels><?xml version="1.0" encoding="UTF-8" standalone="yes"?>
<Relationships xmlns="http://schemas.openxmlformats.org/package/2006/relationships">
  <Relationship Id="rId1" Type="http://schemas.openxmlformats.org/officeDocument/2006/relationships/slideMaster" Target="slideMasters/slideMaster1.xml"/>
  <Relationship Id="rId2" Type="http://schemas.openxmlformats.org/officeDocument/2006/relationships/theme" Target="theme/theme1.xml"/>
  <Relationship Id="rId3" Type="http://schemas.openxmlformats.org/officeDocument/2006/relationships/slide" Target="slides/slide1.xml"/>
  <Relationship Id="rId4" Type="http://schemas.openxmlformats.org/officeDocument/2006/relationships/slide" Target="slides/slide2.xml"/>
  <Relationship Id="rId5" Type="http://schemas.openxmlformats.org/officeDocument/2006/relationships/slide" Target="slides/slide3.xml"/>
  <Relationship Id="rId6" Type="http://schemas.openxmlformats.org/officeDocument/2006/relationships/slide" Target="slides/slide4.xml"/>
  <Relationship Id="rId7" Type="http://schemas.openxmlformats.org/officeDocument/2006/relationships/slide" Target="slides/slide5.xml"/>
  <Relationship Id="rId8" Type="http://schemas.openxmlformats.org/officeDocument/2006/relationships/slide" Target="slides/slide6.xml"/>
  <Relationship Id="rId9" Type="http://schemas.openxmlformats.org/officeDocument/2006/relationships/slide" Target="slides/slide7.xml"/>
  <Relationship Id="rId10" Type="http://schemas.openxmlformats.org/officeDocument/2006/relationships/slide" Target="slides/slide8.xml"/>
  <Relationship Id="rId11" Type="http://schemas.openxmlformats.org/officeDocument/2006/relationships/slide" Target="slides/slide9.xml"/>
  <Relationship Id="rId12" Type="http://schemas.openxmlformats.org/officeDocument/2006/relationships/slide" Target="slides/slide10.xml"/>
  <Relationship Id="rId13" Type="http://schemas.openxmlformats.org/officeDocument/2006/relationships/slide" Target="slides/slide11.xml"/>
  <Relationship Id="rId14" Type="http://schemas.openxmlformats.org/officeDocument/2006/relationships/slide" Target="slides/slide12.xml"/>
  <Relationship Id="rId15" Type="http://schemas.openxmlformats.org/officeDocument/2006/relationships/slide" Target="slides/slide13.xml"/>
  <Relationship Id="rId16" Type="http://schemas.openxmlformats.org/officeDocument/2006/relationships/slide" Target="slides/slide14.xml"/>
  <Relationship Id="rId17" Type="http://schemas.openxmlformats.org/officeDocument/2006/relationships/slide" Target="slides/slide15.xml"/>
  <Relationship Id="rId18" Type="http://schemas.openxmlformats.org/officeDocument/2006/relationships/slide" Target="slides/slide16.xml"/>
  <Relationship Id="rId19" Type="http://schemas.openxmlformats.org/officeDocument/2006/relationships/slide" Target="slides/slide17.xml"/>
  <Relationship Id="rId20" Type="http://schemas.openxmlformats.org/officeDocument/2006/relationships/slide" Target="slides/slide18.xml"/>
  <Relationship Id="rId21" Type="http://schemas.openxmlformats.org/officeDocument/2006/relationships/slide" Target="slides/slide19.xml"/>
  <Relationship Id="rId22" Type="http://schemas.openxmlformats.org/officeDocument/2006/relationships/slide" Target="slides/slide20.xml"/>
  <Relationship Id="rId23" Type="http://schemas.openxmlformats.org/officeDocument/2006/relationships/slide" Target="slides/slide21.xml"/>
  <Relationship Id="rId24" Type="http://schemas.openxmlformats.org/officeDocument/2006/relationships/slide" Target="slides/slide22.xml"/>
  <Relationship Id="rId25" Type="http://schemas.openxmlformats.org/officeDocument/2006/relationships/slide" Target="slides/slide23.xml"/>
  <Relationship Id="rId26" Type="http://schemas.openxmlformats.org/officeDocument/2006/relationships/slide" Target="slides/slide24.xml"/>
  <Relationship Id="rId27" Type="http://schemas.openxmlformats.org/officeDocument/2006/relationships/slide" Target="slides/slide25.xml"/>
  <Relationship Id="rId28" Type="http://schemas.openxmlformats.org/officeDocument/2006/relationships/presProps" Target="presProps.xml"/>
  <Relationship Id="rId29" Type="http://schemas.openxmlformats.org/officeDocument/2006/relationships/viewProps" Target="viewProps.xml"/>
  <Relationship Id="rId30" Type="http://schemas.openxmlformats.org/officeDocument/2006/relationships/tableStyles" Target="tableStyles.xml"/>
</Relationships>

</file>

<file path=ppt/slideLayouts/_rels/slideLayout1.xml.rels><?xml version="1.0" encoding="UTF-8" standalone="yes"?>
<Relationships xmlns="http://schemas.openxmlformats.org/package/2006/relationships">
  <Relationship Id="rId1" Type="http://schemas.openxmlformats.org/officeDocument/2006/relationships/slideMaster" Target="../slideMasters/slideMaster1.xml"/>
</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p:spTree>
      <p:nvGrpSpPr>
        <p:cNvPr id="1" name=""/>
        <p:cNvGrpSpPr/>
        <p:nvPr/>
      </p:nvGrpSpPr>
      <p:grpSpPr>
        <a:xfrm>
          <a:off x="0" y="0"/>
          <a:ext cx="0" cy="0"/>
          <a:chOff x="0" y="0"/>
          <a:chExt cx="0" cy="0"/>
        </a:xfrm>
      </p:grpSpPr>
    </p:spTree>
  </p:cSld>
  <p:clrMapOvr>
    <a:masterClrMapping/>
  </p:clrMapOvr>
</p:sldLayout>
</file>

<file path=ppt/slideMasters/_rels/slideMaster1.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theme" Target="../theme/theme1.xml"/>
</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solidFill>
          <a:srgbClr val="FFFFFF"/>
        </a:solidFill>
        <a:effectLst/>
      </p:bgPr>
    </p:bg>
    <p:spTree>
      <p:nvGrpSpPr>
        <p:cNvPr id="1" name=""/>
        <p:cNvGrpSpPr/>
        <p:nvPr/>
      </p:nvGrpSpPr>
      <p:grpSpPr>
        <a:xfrm>
          <a:off x="0" y="0"/>
          <a:ext cx="0" cy="0"/>
          <a:chOff x="0" y="0"/>
          <a:chExt cx="0" cy="0"/>
        </a:xfrm>
      </p:grpSpPr>
    </p:spTree>
  </p:cSld>
  <p:clrMap bg1="lt1" tx1="dk1" bg2="lt2" tx2="dk2" accent1="accent1" accent2="accent2" accent3="accent3" accent4="accent4" accent5="accent5" accent6="accent6" hlink="hlink" folHlink="folHlink"/>
  <p:sldLayoutIdLst>
    <p:sldLayoutId id="2480034470" r:id="rId1"/>
  </p:sldLayoutIdLst>
  <p:txStyles>
    <p:titleStyle>
      <a:lvl1pPr algn="ctr">
        <a:defRPr sz="4400" kern="1200">
          <a:solidFill>
            <a:schemeClr val="lt1"/>
          </a:solidFill>
        </a:defRPr>
      </a:lvl1pPr>
      <a:extLst/>
    </p:titleStyle>
    <p:bodyStyle>
      <a:lvl1pPr algn="ctr" indent="-324900">
        <a:defRPr sz="3200" kern="1200">
          <a:solidFill>
            <a:schemeClr val="tx1"/>
          </a:solidFill>
        </a:defRPr>
      </a:lvl1pPr>
      <a:extLst/>
    </p:bodyStyle>
    <p:otherStyle>
      <a:defPPr algn="ctr">
        <a:defRPr kern="1200">
          <a:solidFill>
            <a:schemeClr val="tx1"/>
          </a:solidFill>
        </a:defRPr>
      </a:defPPr>
      <a:extLst/>
    </p:otherStyle>
  </p:txStyles>
</p:sldMaster>
</file>

<file path=ppt/slides/_rels/slide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5.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6.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7.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8.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19.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0.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1.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2.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3.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4.xml.rels><?xml version="1.0" encoding="UTF-8" standalone="yes"?>
<Relationships xmlns="http://schemas.openxmlformats.org/package/2006/relationships">
  <Relationship Id="rId1" Type="http://schemas.openxmlformats.org/officeDocument/2006/relationships/slideLayout" Target="../slideLayouts/slideLayout1.xml"/>
</Relationships>

</file>

<file path=ppt/slides/_rels/slide25.xml.rels><?xml version="1.0" encoding="UTF-8" standalone="yes"?>
<Relationships xmlns="http://schemas.openxmlformats.org/package/2006/relationships">
  <Relationship Id="rId1" Type="http://schemas.openxmlformats.org/officeDocument/2006/relationships/slideLayout" Target="../slideLayouts/slideLayout1.xml"/>
  <Relationship Id="rId2" Type="http://schemas.openxmlformats.org/officeDocument/2006/relationships/hyperlink" Target="https://biblesocietyaus.typeform.com/to/hahvZS" TargetMode="External"/>
</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1028700"/>
          <a:ext cx="8229600" cy="4029075"/>
          <a:chOff x="914400" y="1028700"/>
          <a:chExt cx="8229600" cy="4029075"/>
        </a:xfrm>
      </p:grpSpPr>
      <p:sp>
        <p:nvSpPr>
          <p:cNvPr id="1" name=""/>
          <p:cNvSpPr txBox="1"/>
          <p:nvPr/>
        </p:nvSpPr>
        <p:spPr>
          <a:xfrm>
            <a:off x="914400" y="1028700"/>
            <a:ext cx="7315200" cy="1714500"/>
          </a:xfrm>
          <a:prstGeom prst="rect">
            <a:avLst/>
          </a:prstGeom>
          <a:noFill/>
        </p:spPr>
        <p:txBody>
          <a:bodyPr anchor="b" rtlCol="0" bIns="45720" lIns="91440" rIns="91440" tIns="45720">
            <a:spAutoFit/>
          </a:bodyPr>
          <a:lstStyle/>
          <a:p>
            <a:pPr algn="ctr" fontAlgn="b" marL="0" marR="0" indent="0" lvl="0">
              <a:lnSpc>
                <a:spcPct val="100%"/>
              </a:lnSpc>
            </a:pPr>
            <a:r>
              <a:rPr lang="en-US" b="1" sz="6000" spc="0" u="none">
                <a:solidFill>
                  <a:srgbClr val="000000">
                    <a:alpha val="100.00%"/>
                  </a:srgbClr>
                </a:solidFill>
                <a:latin typeface="Calibri"/>
              </a:rPr>
              <a:t><![CDATA[Joshua 2:1-24]]></a:t>
            </a:r>
          </a:p>
        </p:txBody>
      </p:sp>
      <p:sp>
        <p:nvSpPr>
          <p:cNvPr id="2" name=""/>
          <p:cNvSpPr txBox="1"/>
          <p:nvPr/>
        </p:nvSpPr>
        <p:spPr>
          <a:xfrm>
            <a:off x="914400" y="2743200"/>
            <a:ext cx="7315200" cy="1285875"/>
          </a:xfrm>
          <a:prstGeom prst="rect">
            <a:avLst/>
          </a:prstGeom>
          <a:noFill/>
        </p:spPr>
        <p:txBody>
          <a:bodyPr rtlCol="0" bIns="45720" lIns="91440" rIns="91440" tIns="45720">
            <a:spAutoFit/>
          </a:bodyPr>
          <a:lstStyle/>
          <a:p>
            <a:pPr algn="ctr" fontAlgn="base" marL="0" marR="0" indent="0" lvl="0">
              <a:lnSpc>
                <a:spcPct val="100%"/>
              </a:lnSpc>
            </a:pPr>
            <a:r>
              <a:rPr lang="en-US" b="1" sz="4000" spc="0" u="none">
                <a:solidFill>
                  <a:srgbClr val="000000">
                    <a:alpha val="100.00%"/>
                  </a:srgbClr>
                </a:solidFill>
                <a:latin typeface="Calibri"/>
              </a:rPr>
              <a:t><![CDATA[GNT]]></a:t>
            </a: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Joshua Sends Spies into Jericho]]></a:t>
            </a: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 ]]></a:t>
            </a:r>
            <a:r>
              <a:rPr lang="en-US" b="1" sz="3000" spc="0" u="none">
                <a:solidFill>
                  <a:srgbClr val="000000">
                    <a:alpha val="100.00%"/>
                  </a:srgbClr>
                </a:solidFill>
                <a:latin typeface="Calibri"/>
              </a:rPr>
              <a:t><![CDATA[Then Joshua sent two spies from the camp at Acacia with orders to go and secretly explore the land of Canaan, especially the city of Jericho. When they came to the city, they went to spend the night in the house of a prostitute named Rahab.]]></a:t>
            </a:r>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 ]]></a:t>
            </a:r>
            <a:r>
              <a:rPr lang="en-US" b="1" sz="3000" spc="0" u="none">
                <a:solidFill>
                  <a:srgbClr val="000000">
                    <a:alpha val="100.00%"/>
                  </a:srgbClr>
                </a:solidFill>
                <a:latin typeface="Calibri"/>
              </a:rPr>
              <a:t><![CDATA[The king of Jericho heard that some Israelites had come that night to spy out the country,]]></a:t>
            </a:r>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3 ]]></a:t>
            </a:r>
            <a:r>
              <a:rPr lang="en-US" b="1" sz="3000" spc="0" u="none">
                <a:solidFill>
                  <a:srgbClr val="000000">
                    <a:alpha val="100.00%"/>
                  </a:srgbClr>
                </a:solidFill>
                <a:latin typeface="Calibri"/>
              </a:rPr>
              <a:t><![CDATA[so he sent word to Rahab: “The men in your house have come to spy out the whole country! Bring them out!”]]></a:t>
            </a:r>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4-6 ]]></a:t>
            </a:r>
            <a:r>
              <a:rPr lang="en-US" b="1" sz="3000" spc="0" u="none">
                <a:solidFill>
                  <a:srgbClr val="000000">
                    <a:alpha val="100.00%"/>
                  </a:srgbClr>
                </a:solidFill>
                <a:latin typeface="Calibri"/>
              </a:rPr>
              <a:t><![CDATA[“Some men did come to my house,” she answered, “but I don't know where they were from. They left at sundown before the city gate was closed. I didn't find out where they were going, but if you start after them quickly, you can catch them.” (Now Rahab had taken the two spies up on the roof and hidden them under some stalks of flax that she had put there.)]]></a:t>
            </a:r>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7 ]]></a:t>
            </a:r>
            <a:r>
              <a:rPr lang="en-US" b="1" sz="3000" spc="0" u="none">
                <a:solidFill>
                  <a:srgbClr val="000000">
                    <a:alpha val="100.00%"/>
                  </a:srgbClr>
                </a:solidFill>
                <a:latin typeface="Calibri"/>
              </a:rPr>
              <a:t><![CDATA[The king's men left the city, and then the gate was shut. They went looking for the Israelite spies as far as the place where the road crosses the Jordan.]]></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8 ]]></a:t>
            </a:r>
            <a:r>
              <a:rPr lang="en-US" b="1" sz="3000" spc="0" u="none">
                <a:solidFill>
                  <a:srgbClr val="000000">
                    <a:alpha val="100.00%"/>
                  </a:srgbClr>
                </a:solidFill>
                <a:latin typeface="Calibri"/>
              </a:rPr>
              <a:t><![CDATA[Before the spies settled down for the night, Rahab went up on the roof]]></a:t>
            </a:r>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9 ]]></a:t>
            </a:r>
            <a:r>
              <a:rPr lang="en-US" b="1" sz="3000" spc="0" u="none">
                <a:solidFill>
                  <a:srgbClr val="000000">
                    <a:alpha val="100.00%"/>
                  </a:srgbClr>
                </a:solidFill>
                <a:latin typeface="Calibri"/>
              </a:rPr>
              <a:t><![CDATA[and said to them, “I know that the Lord has given you this land. Everyone in the country is terrified of you.]]></a:t>
            </a:r>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0 ]]></a:t>
            </a:r>
            <a:r>
              <a:rPr lang="en-US" b="1" sz="3000" spc="0" u="none">
                <a:solidFill>
                  <a:srgbClr val="000000">
                    <a:alpha val="100.00%"/>
                  </a:srgbClr>
                </a:solidFill>
                <a:latin typeface="Calibri"/>
              </a:rPr>
              <a:t><![CDATA[We have heard how the Lord dried up the Red Sea in front of you when you were leaving Egypt. We have also heard how you killed Sihon and Og, the two Amorite kings east of the Jordan.]]></a:t>
            </a:r>
          </a:p>
        </p:txBody>
      </p:sp>
    </p:spTree>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1 ]]></a:t>
            </a:r>
            <a:r>
              <a:rPr lang="en-US" b="1" sz="3000" spc="0" u="none">
                <a:solidFill>
                  <a:srgbClr val="000000">
                    <a:alpha val="100.00%"/>
                  </a:srgbClr>
                </a:solidFill>
                <a:latin typeface="Calibri"/>
              </a:rPr>
              <a:t><![CDATA[We were afraid as soon as we heard about it; we have all lost our courage because of you. The Lord your God is God in heaven above and here on earth.]]></a:t>
            </a:r>
          </a:p>
        </p:txBody>
      </p:sp>
    </p:spTree>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2 ]]></a:t>
            </a:r>
            <a:r>
              <a:rPr lang="en-US" b="1" sz="3000" spc="0" u="none">
                <a:solidFill>
                  <a:srgbClr val="000000">
                    <a:alpha val="100.00%"/>
                  </a:srgbClr>
                </a:solidFill>
                <a:latin typeface="Calibri"/>
              </a:rPr>
              <a:t><![CDATA[Now swear by him that you will treat my family as kindly as I have treated you, and give me some sign that I can trust you.]]></a:t>
            </a:r>
          </a:p>
        </p:txBody>
      </p:sp>
    </p:spTree>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3 ]]></a:t>
            </a:r>
            <a:r>
              <a:rPr lang="en-US" b="1" sz="3000" spc="0" u="none">
                <a:solidFill>
                  <a:srgbClr val="000000">
                    <a:alpha val="100.00%"/>
                  </a:srgbClr>
                </a:solidFill>
                <a:latin typeface="Calibri"/>
              </a:rPr>
              <a:t><![CDATA[Promise me that you will save my father and mother, my brothers and sisters, and all their families! Don't let us be killed!”]]></a:t>
            </a:r>
          </a:p>
        </p:txBody>
      </p:sp>
    </p:spTree>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4 ]]></a:t>
            </a:r>
            <a:r>
              <a:rPr lang="en-US" b="1" sz="3000" spc="0" u="none">
                <a:solidFill>
                  <a:srgbClr val="000000">
                    <a:alpha val="100.00%"/>
                  </a:srgbClr>
                </a:solidFill>
                <a:latin typeface="Calibri"/>
              </a:rPr>
              <a:t><![CDATA[The men said to her, “May God take our lives if we don't do as we say! If you do not tell anyone what we have been doing, we promise you that when the Lord gives us this land, we will treat you well.”]]></a:t>
            </a:r>
          </a:p>
        </p:txBody>
      </p:sp>
    </p:spTree>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5 ]]></a:t>
            </a:r>
            <a:r>
              <a:rPr lang="en-US" b="1" sz="3000" spc="0" u="none">
                <a:solidFill>
                  <a:srgbClr val="000000">
                    <a:alpha val="100.00%"/>
                  </a:srgbClr>
                </a:solidFill>
                <a:latin typeface="Calibri"/>
              </a:rPr>
              <a:t><![CDATA[Rahab lived in a house built into the city wall, so she let the men down from the window by a rope.]]></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6 ]]></a:t>
            </a:r>
            <a:r>
              <a:rPr lang="en-US" b="1" sz="3000" spc="0" u="none">
                <a:solidFill>
                  <a:srgbClr val="000000">
                    <a:alpha val="100.00%"/>
                  </a:srgbClr>
                </a:solidFill>
                <a:latin typeface="Calibri"/>
              </a:rPr>
              <a:t><![CDATA[“Go into the hill country,” she said, “or the king's men will find you. Hide there for three days until they come back. After that, you can go on your way.”]]></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7 ]]></a:t>
            </a:r>
            <a:r>
              <a:rPr lang="en-US" b="1" sz="3000" spc="0" u="none">
                <a:solidFill>
                  <a:srgbClr val="000000">
                    <a:alpha val="100.00%"/>
                  </a:srgbClr>
                </a:solidFill>
                <a:latin typeface="Calibri"/>
              </a:rPr>
              <a:t><![CDATA[The men said to her, “We will keep the promise that you have made us give.]]></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8 ]]></a:t>
            </a:r>
            <a:r>
              <a:rPr lang="en-US" b="1" sz="3000" spc="0" u="none">
                <a:solidFill>
                  <a:srgbClr val="000000">
                    <a:alpha val="100.00%"/>
                  </a:srgbClr>
                </a:solidFill>
                <a:latin typeface="Calibri"/>
              </a:rPr>
              <a:t><![CDATA[This is what you must do. When we invade your land, tie this red cord to the window you let us down from. Get your father and mother, your brothers, and all your father's family together in your house.]]></a:t>
            </a:r>
          </a:p>
        </p:txBody>
      </p:sp>
    </p:spTree>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19 ]]></a:t>
            </a:r>
            <a:r>
              <a:rPr lang="en-US" b="1" sz="3000" spc="0" u="none">
                <a:solidFill>
                  <a:srgbClr val="000000">
                    <a:alpha val="100.00%"/>
                  </a:srgbClr>
                </a:solidFill>
                <a:latin typeface="Calibri"/>
              </a:rPr>
              <a:t><![CDATA[If anyone goes out of the house, his death will be his own fault, and we will not be responsible; but if anyone in the house with you is harmed, then we will be responsible.]]></a:t>
            </a:r>
          </a:p>
        </p:txBody>
      </p:sp>
    </p:spTree>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0 ]]></a:t>
            </a:r>
            <a:r>
              <a:rPr lang="en-US" b="1" sz="3000" spc="0" u="none">
                <a:solidFill>
                  <a:srgbClr val="000000">
                    <a:alpha val="100.00%"/>
                  </a:srgbClr>
                </a:solidFill>
                <a:latin typeface="Calibri"/>
              </a:rPr>
              <a:t><![CDATA[However, if you tell anyone what we have been doing, then we will not have to keep our promise which you have made us give you.”]]></a:t>
            </a:r>
          </a:p>
        </p:txBody>
      </p:sp>
    </p:spTree>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1 ]]></a:t>
            </a:r>
            <a:r>
              <a:rPr lang="en-US" b="1" sz="3000" spc="0" u="none">
                <a:solidFill>
                  <a:srgbClr val="000000">
                    <a:alpha val="100.00%"/>
                  </a:srgbClr>
                </a:solidFill>
                <a:latin typeface="Calibri"/>
              </a:rPr>
              <a:t><![CDATA[She agreed and sent them away. When they had gone, she tied the red cord to the window.]]></a:t>
            </a:r>
          </a:p>
        </p:txBody>
      </p:sp>
    </p:spTree>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2 ]]></a:t>
            </a:r>
            <a:r>
              <a:rPr lang="en-US" b="1" sz="3000" spc="0" u="none">
                <a:solidFill>
                  <a:srgbClr val="000000">
                    <a:alpha val="100.00%"/>
                  </a:srgbClr>
                </a:solidFill>
                <a:latin typeface="Calibri"/>
              </a:rPr>
              <a:t><![CDATA[The spies went into the hills and hid. The king's men looked for them all over the countryside for three days, but they did not find them, so they returned to Jericho.]]></a:t>
            </a:r>
          </a:p>
        </p:txBody>
      </p:sp>
    </p:spTree>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3 ]]></a:t>
            </a:r>
            <a:r>
              <a:rPr lang="en-US" b="1" sz="3000" spc="0" u="none">
                <a:solidFill>
                  <a:srgbClr val="000000">
                    <a:alpha val="100.00%"/>
                  </a:srgbClr>
                </a:solidFill>
                <a:latin typeface="Calibri"/>
              </a:rPr>
              <a:t><![CDATA[Then the two spies came down from the hills, crossed the river, and went back to Joshua. They told him everything that had happened,]]></a:t>
            </a:r>
          </a:p>
        </p:txBody>
      </p:sp>
    </p:spTree>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baseline="30000">
                <a:solidFill>
                  <a:srgbClr val="000000">
                    <a:alpha val="100.00%"/>
                  </a:srgbClr>
                </a:solidFill>
                <a:latin typeface="Calibri"/>
              </a:rPr>
              <a:t><![CDATA[24 ]]></a:t>
            </a:r>
            <a:r>
              <a:rPr lang="en-US" b="1" sz="3000" spc="0" u="none">
                <a:solidFill>
                  <a:srgbClr val="000000">
                    <a:alpha val="100.00%"/>
                  </a:srgbClr>
                </a:solidFill>
                <a:latin typeface="Calibri"/>
              </a:rPr>
              <a:t><![CDATA[and then said, “We are sure that the Lord has given us the whole country. All the people there are terrified of us.”]]></a:t>
            </a:r>
          </a:p>
        </p:txBody>
      </p:sp>
    </p:spTree>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914400" y="514350"/>
          <a:ext cx="8229600" cy="4629150"/>
          <a:chOff x="914400" y="514350"/>
          <a:chExt cx="8229600" cy="4629150"/>
        </a:xfrm>
      </p:grpSpPr>
      <p:sp>
        <p:nvSpPr>
          <p:cNvPr id="1" name=""/>
          <p:cNvSpPr txBox="1"/>
          <p:nvPr/>
        </p:nvSpPr>
        <p:spPr>
          <a:xfrm>
            <a:off x="914400" y="514350"/>
            <a:ext cx="7315200" cy="4114800"/>
          </a:xfrm>
          <a:prstGeom prst="rect">
            <a:avLst/>
          </a:prstGeom>
          <a:noFill/>
        </p:spPr>
        <p:txBody>
          <a:bodyPr anchor="ctr" rtlCol="0" bIns="45720" lIns="91440" rIns="91440" tIns="45720">
            <a:spAutoFit/>
          </a:bodyPr>
          <a:lstStyle/>
          <a:p>
            <a:pPr algn="ctr" fontAlgn="ctr" marL="0" marR="0" indent="0" lvl="0">
              <a:lnSpc>
                <a:spcPct val="100%"/>
              </a:lnSpc>
            </a:pPr>
            <a:r>
              <a:rPr lang="en-US" b="1" sz="3000" spc="0" u="none">
                <a:solidFill>
                  <a:srgbClr val="000000">
                    <a:alpha val="100.00%"/>
                  </a:srgbClr>
                </a:solidFill>
                <a:latin typeface="Calibri"/>
              </a:rPr>
              <a:t><![CDATA[Was this helpful?]]></a:t>
            </a:r>
            <a:br/>
            <a:r>
              <a:rPr lang="en-US" sz="3000" spc="0" u="none">
                <a:solidFill>
                  <a:srgbClr val="000000">
                    <a:alpha val="100.00%"/>
                  </a:srgbClr>
                </a:solidFill>
                <a:latin typeface="Calibri"/>
                <a:hlinkClick r:id="rId2" tooltip="Feedback form"/>
              </a:rPr>
              <a:t><![CDATA[Help us improve with your feedback]]></a:t>
            </a:r>
          </a:p>
        </p:txBody>
      </p:sp>
    </p:spTree>
  </p:cSld>
  <p:clrMapOvr>
    <a:masterClrMapping/>
  </p:clrMapOvr>
</p:sld>
</file>

<file path=ppt/theme/theme1.xml><?xml version="1.0" encoding="utf-8"?>
<a:theme xmlns:a="http://schemas.openxmlformats.org/drawingml/2006/main" name="Theme1">
  <a:themeElements>
    <a:clrScheme name="Theme1">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Theme1">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inorFont>
    </a:fontScheme>
    <a:fmtScheme name="Theme1">
      <a:fillStyleLst>
        <a:solidFill>
          <a:schemeClr val="phClr"/>
        </a:solidFill>
        <a:gradFill rotWithShape="1">
          <a:gsLst>
            <a:gs pos="0%">
              <a:schemeClr val="phClr">
                <a:tint val="50%"/>
                <a:satMod val="300%"/>
              </a:schemeClr>
            </a:gs>
            <a:gs pos="35%">
              <a:schemeClr val="phClr">
                <a:tint val="37%"/>
                <a:satMod val="300%"/>
              </a:schemeClr>
            </a:gs>
            <a:gs pos="100%">
              <a:schemeClr val="phClr">
                <a:tint val="15%"/>
                <a:satMod val="350%"/>
              </a:schemeClr>
            </a:gs>
          </a:gsLst>
          <a:lin ang="16200000" scaled="1"/>
        </a:gradFill>
        <a:gradFill rotWithShape="1">
          <a:gsLst>
            <a:gs pos="0%">
              <a:schemeClr val="phClr">
                <a:shade val="51%"/>
                <a:satMod val="130%"/>
              </a:schemeClr>
            </a:gs>
            <a:gs pos="80%">
              <a:schemeClr val="phClr">
                <a:shade val="93%"/>
                <a:satMod val="130%"/>
              </a:schemeClr>
            </a:gs>
            <a:gs pos="100%">
              <a:schemeClr val="phClr">
                <a:shade val="94%"/>
                <a:satMod val="135%"/>
              </a:schemeClr>
            </a:gs>
          </a:gsLst>
          <a:lin ang="16200000" scaled="0"/>
        </a:gradFill>
      </a:fillStyleLst>
      <a:lnStyleLst>
        <a:ln w="9525" cap="flat" cmpd="sng" algn="ctr">
          <a:solidFill>
            <a:schemeClr val="phClr">
              <a:shade val="95%"/>
              <a:satMod val="105%"/>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r="5400000" dist="20000" rotWithShape="0">
              <a:srgbClr val="000000">
                <a:alpha val="38%"/>
              </a:srgbClr>
            </a:outerShdw>
          </a:effectLst>
        </a:effectStyle>
        <a:effectStyle>
          <a:effectLst>
            <a:outerShdw blurRad="40000" dir="5400000" dist="23000" rotWithShape="0">
              <a:srgbClr val="000000">
                <a:alpha val="35%"/>
              </a:srgbClr>
            </a:outerShdw>
          </a:effectLst>
        </a:effectStyle>
        <a:effectStyle>
          <a:effectLst>
            <a:outerShdw blurRad="40000" dir="5400000" dist="23000" rotWithShape="0">
              <a:srgbClr val="000000">
                <a:alpha val="35%"/>
              </a:srgbClr>
            </a:outerShdw>
          </a:effectLst>
          <a:scene3d>
            <a:camera prst="orthographicFront">
              <a:rot lat="0" lon="0" rev="0"/>
            </a:camera>
            <a:lightRig dir="t" rig="threePt">
              <a:rot lat="0" lon="0" rev="1200000"/>
            </a:lightRig>
          </a:scene3d>
          <a:sp3d>
            <a:bevelT h="25400" w="63500"/>
          </a:sp3d>
        </a:effectStyle>
      </a:effectStyleLst>
      <a:bgFillStyleLst>
        <a:solidFill>
          <a:schemeClr val="phClr"/>
        </a:solidFill>
        <a:gradFill rotWithShape="1">
          <a:gsLst>
            <a:gs pos="0%">
              <a:schemeClr val="phClr">
                <a:tint val="40%"/>
                <a:satMod val="350%"/>
              </a:schemeClr>
            </a:gs>
            <a:gs pos="40%">
              <a:schemeClr val="phClr">
                <a:tint val="45%"/>
                <a:shade val="99%"/>
                <a:satMod val="350%"/>
              </a:schemeClr>
            </a:gs>
            <a:gs pos="100%">
              <a:schemeClr val="phClr">
                <a:shade val="20%"/>
                <a:satMod val="255%"/>
              </a:schemeClr>
            </a:gs>
          </a:gsLst>
          <a:path path="circle">
            <a:fillToRect b="180%" l="50%" r="50%" t="-80%"/>
          </a:path>
        </a:gradFill>
        <a:gradFill rotWithShape="1">
          <a:gsLst>
            <a:gs pos="0%">
              <a:schemeClr val="phClr">
                <a:tint val="80%"/>
                <a:satMod val="300%"/>
              </a:schemeClr>
            </a:gs>
            <a:gs pos="100%">
              <a:schemeClr val="phClr">
                <a:shade val="30%"/>
                <a:satMod val="200%"/>
              </a:schemeClr>
            </a:gs>
          </a:gsLst>
          <a:path path="circle">
            <a:fillToRect b="50%" l="50%" r="50%" t="5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Application>Microsoft Office PowerPoint</Application>
  <Slides>25</Slides>
  <ScaleCrop>false</ScaleCrop>
  <HeadingPairs>
    <vt:vector size="4" baseType="variant">
      <vt:variant>
        <vt:lpstr>Theme</vt:lpstr>
      </vt:variant>
      <vt:variant>
        <vt:i4>1</vt:i4>
      </vt:variant>
      <vt:variant>
        <vt:lpstr>Slide Titles</vt:lpstr>
      </vt:variant>
      <vt:variant>
        <vt:i4>1</vt:i4>
      </vt:variant>
    </vt:vector>
  </HeadingPairs>
  <TitlesOfParts>
    <vt:vector size="1" baseType="lpstr">
      <vt:lpstr>Office Theme</vt:lpstr>
    </vt:vector>
  </TitlesOfParts>
  <Company>Microsoft Corporation</Company>
  <LinksUpToDate>false</LinksUpToDate>
  <SharedDoc>false</SharedDoc>
  <HyperlinksChanged>false</HyperlinksChanged>
  <AppVersion>12.0000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creator>Bible.com.au</dc:creator>
  <cp:lastModifiedBy>Bible.com.au</cp:lastModifiedBy>
  <dcterms:created xsi:type="dcterms:W3CDTF">2026-10-03T09:03:17Z</dcterms:created>
  <dcterms:modified xsi:type="dcterms:W3CDTF">2026-10-03T09:03:17Z</dcterms:modified>
  <dc:title>Bible.com.au: Joshua 2:1-24 (GNT)</dc:title>
  <dc:description/>
  <dc:subject/>
  <cp:keywords/>
  <cp:category/>
</cp:coreProperties>
</file>

<file path=docProps/custom.xml><?xml version="1.0" encoding="utf-8"?>
<Properties xmlns="http://schemas.openxmlformats.org/officeDocument/2006/custom-properties" xmlns:vt="http://schemas.openxmlformats.org/officeDocument/2006/docPropsVTypes"/>
</file>