
<file path=[Content_Types].xml><?xml version="1.0" encoding="utf-8"?>
<Types xmlns="http://schemas.openxmlformats.org/package/2006/content-types">
  <Default Extension="rels" ContentType="application/vnd.openxmlformats-package.relationships+xml"/>
  <Default Extension="xml" ContentType="application/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 id="257" r:id="rId4"/>
    <p:sldId id="258" r:id="rId5"/>
    <p:sldId id="259" r:id="rId6"/>
    <p:sldId id="260" r:id="rId7"/>
    <p:sldId id="261" r:id="rId8"/>
    <p:sldId id="262" r:id="rId9"/>
    <p:sldId id="263" r:id="rId10"/>
    <p:sldId id="264" r:id="rId11"/>
    <p:sldId id="265" r:id="rId12"/>
    <p:sldId id="266" r:id="rId13"/>
    <p:sldId id="267" r:id="rId14"/>
    <p:sldId id="268" r:id="rId15"/>
    <p:sldId id="269" r:id="rId16"/>
    <p:sldId id="270" r:id="rId17"/>
    <p:sldId id="271" r:id="rId18"/>
    <p:sldId id="272" r:id="rId19"/>
    <p:sldId id="273" r:id="rId20"/>
    <p:sldId id="274" r:id="rId21"/>
    <p:sldId id="275" r:id="rId22"/>
    <p:sldId id="276" r:id="rId23"/>
    <p:sldId id="277" r:id="rId24"/>
    <p:sldId id="278" r:id="rId25"/>
    <p:sldId id="279" r:id="rId26"/>
    <p:sldId id="280" r:id="rId27"/>
    <p:sldId id="281" r:id="rId28"/>
    <p:sldId id="282" r:id="rId29"/>
    <p:sldId id="283" r:id="rId30"/>
    <p:sldId id="284" r:id="rId31"/>
    <p:sldId id="285" r:id="rId32"/>
    <p:sldId id="286" r:id="rId33"/>
    <p:sldId id="287" r:id="rId34"/>
    <p:sldId id="288" r:id="rId35"/>
    <p:sldId id="289" r:id="rId36"/>
  </p:sldIdLst>
  <p:sldSz cx="9144000" cy="5143500" type="screen16x9"/>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slide" Target="slides/slide2.xml"/>
  <Relationship Id="rId5" Type="http://schemas.openxmlformats.org/officeDocument/2006/relationships/slide" Target="slides/slide3.xml"/>
  <Relationship Id="rId6" Type="http://schemas.openxmlformats.org/officeDocument/2006/relationships/slide" Target="slides/slide4.xml"/>
  <Relationship Id="rId7" Type="http://schemas.openxmlformats.org/officeDocument/2006/relationships/slide" Target="slides/slide5.xml"/>
  <Relationship Id="rId8" Type="http://schemas.openxmlformats.org/officeDocument/2006/relationships/slide" Target="slides/slide6.xml"/>
  <Relationship Id="rId9" Type="http://schemas.openxmlformats.org/officeDocument/2006/relationships/slide" Target="slides/slide7.xml"/>
  <Relationship Id="rId10" Type="http://schemas.openxmlformats.org/officeDocument/2006/relationships/slide" Target="slides/slide8.xml"/>
  <Relationship Id="rId11" Type="http://schemas.openxmlformats.org/officeDocument/2006/relationships/slide" Target="slides/slide9.xml"/>
  <Relationship Id="rId12" Type="http://schemas.openxmlformats.org/officeDocument/2006/relationships/slide" Target="slides/slide10.xml"/>
  <Relationship Id="rId13" Type="http://schemas.openxmlformats.org/officeDocument/2006/relationships/slide" Target="slides/slide11.xml"/>
  <Relationship Id="rId14" Type="http://schemas.openxmlformats.org/officeDocument/2006/relationships/slide" Target="slides/slide12.xml"/>
  <Relationship Id="rId15" Type="http://schemas.openxmlformats.org/officeDocument/2006/relationships/slide" Target="slides/slide13.xml"/>
  <Relationship Id="rId16" Type="http://schemas.openxmlformats.org/officeDocument/2006/relationships/slide" Target="slides/slide14.xml"/>
  <Relationship Id="rId17" Type="http://schemas.openxmlformats.org/officeDocument/2006/relationships/slide" Target="slides/slide15.xml"/>
  <Relationship Id="rId18" Type="http://schemas.openxmlformats.org/officeDocument/2006/relationships/slide" Target="slides/slide16.xml"/>
  <Relationship Id="rId19" Type="http://schemas.openxmlformats.org/officeDocument/2006/relationships/slide" Target="slides/slide17.xml"/>
  <Relationship Id="rId20" Type="http://schemas.openxmlformats.org/officeDocument/2006/relationships/slide" Target="slides/slide18.xml"/>
  <Relationship Id="rId21" Type="http://schemas.openxmlformats.org/officeDocument/2006/relationships/slide" Target="slides/slide19.xml"/>
  <Relationship Id="rId22" Type="http://schemas.openxmlformats.org/officeDocument/2006/relationships/slide" Target="slides/slide20.xml"/>
  <Relationship Id="rId23" Type="http://schemas.openxmlformats.org/officeDocument/2006/relationships/slide" Target="slides/slide21.xml"/>
  <Relationship Id="rId24" Type="http://schemas.openxmlformats.org/officeDocument/2006/relationships/slide" Target="slides/slide22.xml"/>
  <Relationship Id="rId25" Type="http://schemas.openxmlformats.org/officeDocument/2006/relationships/slide" Target="slides/slide23.xml"/>
  <Relationship Id="rId26" Type="http://schemas.openxmlformats.org/officeDocument/2006/relationships/slide" Target="slides/slide24.xml"/>
  <Relationship Id="rId27" Type="http://schemas.openxmlformats.org/officeDocument/2006/relationships/slide" Target="slides/slide25.xml"/>
  <Relationship Id="rId28" Type="http://schemas.openxmlformats.org/officeDocument/2006/relationships/slide" Target="slides/slide26.xml"/>
  <Relationship Id="rId29" Type="http://schemas.openxmlformats.org/officeDocument/2006/relationships/slide" Target="slides/slide27.xml"/>
  <Relationship Id="rId30" Type="http://schemas.openxmlformats.org/officeDocument/2006/relationships/slide" Target="slides/slide28.xml"/>
  <Relationship Id="rId31" Type="http://schemas.openxmlformats.org/officeDocument/2006/relationships/slide" Target="slides/slide29.xml"/>
  <Relationship Id="rId32" Type="http://schemas.openxmlformats.org/officeDocument/2006/relationships/slide" Target="slides/slide30.xml"/>
  <Relationship Id="rId33" Type="http://schemas.openxmlformats.org/officeDocument/2006/relationships/slide" Target="slides/slide31.xml"/>
  <Relationship Id="rId34" Type="http://schemas.openxmlformats.org/officeDocument/2006/relationships/slide" Target="slides/slide32.xml"/>
  <Relationship Id="rId35" Type="http://schemas.openxmlformats.org/officeDocument/2006/relationships/slide" Target="slides/slide33.xml"/>
  <Relationship Id="rId36" Type="http://schemas.openxmlformats.org/officeDocument/2006/relationships/slide" Target="slides/slide34.xml"/>
  <Relationship Id="rId37" Type="http://schemas.openxmlformats.org/officeDocument/2006/relationships/presProps" Target="presProps.xml"/>
  <Relationship Id="rId38" Type="http://schemas.openxmlformats.org/officeDocument/2006/relationships/viewProps" Target="viewProps.xml"/>
  <Relationship Id="rId39" Type="http://schemas.openxmlformats.org/officeDocument/2006/relationships/tableStyles" Target="tableStyles.xml"/>
</Relationship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3182324"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3.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4.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5.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6.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7.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8.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9.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0.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1.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2.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3.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4.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5.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6.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7.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8.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9.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0.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1.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2.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3.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4.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5.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6.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7.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8.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9.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30.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31.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32.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33.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34.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hyperlink" Target="https://biblesocietyaus.typeform.com/to/hahvZS" TargetMode="Externa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1028700"/>
          <a:ext cx="8229600" cy="4029075"/>
          <a:chOff x="914400" y="1028700"/>
          <a:chExt cx="8229600" cy="4029075"/>
        </a:xfrm>
      </p:grpSpPr>
      <p:sp>
        <p:nvSpPr>
          <p:cNvPr id="1" name=""/>
          <p:cNvSpPr txBox="1"/>
          <p:nvPr/>
        </p:nvSpPr>
        <p:spPr>
          <a:xfrm>
            <a:off x="914400" y="1028700"/>
            <a:ext cx="7315200" cy="1714500"/>
          </a:xfrm>
          <a:prstGeom prst="rect">
            <a:avLst/>
          </a:prstGeom>
          <a:noFill/>
        </p:spPr>
        <p:txBody>
          <a:bodyPr anchor="b" rtlCol="0" bIns="45720" lIns="91440" rIns="91440" tIns="45720">
            <a:spAutoFit/>
          </a:bodyPr>
          <a:lstStyle/>
          <a:p>
            <a:pPr algn="ctr" fontAlgn="b" marL="0" marR="0" indent="0" lvl="0">
              <a:lnSpc>
                <a:spcPct val="100%"/>
              </a:lnSpc>
            </a:pPr>
            <a:r>
              <a:rPr lang="en-US" b="1" sz="6000" spc="0" u="none">
                <a:solidFill>
                  <a:srgbClr val="000000">
                    <a:alpha val="100.00%"/>
                  </a:srgbClr>
                </a:solidFill>
                <a:latin typeface="Calibri"/>
              </a:rPr>
              <a:t><![CDATA[Ezekiel 22:1-31]]></a:t>
            </a:r>
          </a:p>
        </p:txBody>
      </p:sp>
      <p:sp>
        <p:nvSpPr>
          <p:cNvPr id="2" name=""/>
          <p:cNvSpPr txBox="1"/>
          <p:nvPr/>
        </p:nvSpPr>
        <p:spPr>
          <a:xfrm>
            <a:off x="914400" y="2743200"/>
            <a:ext cx="7315200" cy="1285875"/>
          </a:xfrm>
          <a:prstGeom prst="rect">
            <a:avLst/>
          </a:prstGeom>
          <a:noFill/>
        </p:spPr>
        <p:txBody>
          <a:bodyPr rtlCol="0" bIns="45720" lIns="91440" rIns="91440" tIns="45720">
            <a:spAutoFit/>
          </a:bodyPr>
          <a:lstStyle/>
          <a:p>
            <a:pPr algn="ctr" fontAlgn="base" marL="0" marR="0" indent="0" lvl="0">
              <a:lnSpc>
                <a:spcPct val="100%"/>
              </a:lnSpc>
            </a:pPr>
            <a:r>
              <a:rPr lang="en-US" b="1" sz="4000" spc="0" u="none">
                <a:solidFill>
                  <a:srgbClr val="000000">
                    <a:alpha val="100.00%"/>
                  </a:srgbClr>
                </a:solidFill>
                <a:latin typeface="Calibri"/>
              </a:rPr>
              <a:t><![CDATA[GNT]]></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a:solidFill>
                  <a:srgbClr val="000000">
                    <a:alpha val="100.00%"/>
                  </a:srgbClr>
                </a:solidFill>
                <a:latin typeface="Calibri"/>
              </a:rPr>
              <a:t><![CDATA[The Crimes of Jerusalem]]></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 ]]></a:t>
            </a:r>
            <a:r>
              <a:rPr lang="en-US" b="1" sz="3000" spc="0" u="none">
                <a:solidFill>
                  <a:srgbClr val="000000">
                    <a:alpha val="100.00%"/>
                  </a:srgbClr>
                </a:solidFill>
                <a:latin typeface="Calibri"/>
              </a:rPr>
              <a:t><![CDATA[The Lord spoke to me.]]></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 ]]></a:t>
            </a:r>
            <a:r>
              <a:rPr lang="en-US" b="1" sz="3000" spc="0" u="none">
                <a:solidFill>
                  <a:srgbClr val="000000">
                    <a:alpha val="100.00%"/>
                  </a:srgbClr>
                </a:solidFill>
                <a:latin typeface="Calibri"/>
              </a:rPr>
              <a:t><![CDATA[“Mortal man,” he said, “are you ready to judge the city that is full of murderers? Make clear to her all the disgusting things she has done.]]></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3 ]]></a:t>
            </a:r>
            <a:r>
              <a:rPr lang="en-US" b="1" sz="3000" spc="0" u="none">
                <a:solidFill>
                  <a:srgbClr val="000000">
                    <a:alpha val="100.00%"/>
                  </a:srgbClr>
                </a:solidFill>
                <a:latin typeface="Calibri"/>
              </a:rPr>
              <a:t><![CDATA[Tell the city what I, the Sovereign Lord, am saying: Because you have murdered so many of your own people and have defiled yourself by worshiping idols, your time is coming.]]></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4 ]]></a:t>
            </a:r>
            <a:r>
              <a:rPr lang="en-US" b="1" sz="3000" spc="0" u="none">
                <a:solidFill>
                  <a:srgbClr val="000000">
                    <a:alpha val="100.00%"/>
                  </a:srgbClr>
                </a:solidFill>
                <a:latin typeface="Calibri"/>
              </a:rPr>
              <a:t><![CDATA[You are guilty of those murders and are defiled by the idols you made, and so your day is coming, your time is up! That is why I have let the nations make fun of you and all the countries sneer at you.]]></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5 ]]></a:t>
            </a:r>
            <a:r>
              <a:rPr lang="en-US" b="1" sz="3000" spc="0" u="none">
                <a:solidFill>
                  <a:srgbClr val="000000">
                    <a:alpha val="100.00%"/>
                  </a:srgbClr>
                </a:solidFill>
                <a:latin typeface="Calibri"/>
              </a:rPr>
              <a:t><![CDATA[Countries nearby and countries far away sneer at you because of your lawlessness.]]></a:t>
            </a: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6 ]]></a:t>
            </a:r>
            <a:r>
              <a:rPr lang="en-US" b="1" sz="3000" spc="0" u="none">
                <a:solidFill>
                  <a:srgbClr val="000000">
                    <a:alpha val="100.00%"/>
                  </a:srgbClr>
                </a:solidFill>
                <a:latin typeface="Calibri"/>
              </a:rPr>
              <a:t><![CDATA[All Israel's leaders trust in their own strength and commit murder.]]></a:t>
            </a: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7 ]]></a:t>
            </a:r>
            <a:r>
              <a:rPr lang="en-US" b="1" sz="3000" spc="0" u="none">
                <a:solidFill>
                  <a:srgbClr val="000000">
                    <a:alpha val="100.00%"/>
                  </a:srgbClr>
                </a:solidFill>
                <a:latin typeface="Calibri"/>
              </a:rPr>
              <a:t><![CDATA[None of you in the city honor your parents. You cheat foreigners and take advantage of widows and orphans.]]></a:t>
            </a: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8 ]]></a:t>
            </a:r>
            <a:r>
              <a:rPr lang="en-US" b="1" sz="3000" spc="0" u="none">
                <a:solidFill>
                  <a:srgbClr val="000000">
                    <a:alpha val="100.00%"/>
                  </a:srgbClr>
                </a:solidFill>
                <a:latin typeface="Calibri"/>
              </a:rPr>
              <a:t><![CDATA[You have no respect for the holy places, and you don't keep the Sabbath.]]></a:t>
            </a: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9 ]]></a:t>
            </a:r>
            <a:r>
              <a:rPr lang="en-US" b="1" sz="3000" spc="0" u="none">
                <a:solidFill>
                  <a:srgbClr val="000000">
                    <a:alpha val="100.00%"/>
                  </a:srgbClr>
                </a:solidFill>
                <a:latin typeface="Calibri"/>
              </a:rPr>
              <a:t><![CDATA[Some of your people tell lies about others in order to have them put to death. Some of them eat sacrifices offered to idols. Some are always satisfying their lusts.]]></a:t>
            </a: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0 ]]></a:t>
            </a:r>
            <a:r>
              <a:rPr lang="en-US" b="1" sz="3000" spc="0" u="none">
                <a:solidFill>
                  <a:srgbClr val="000000">
                    <a:alpha val="100.00%"/>
                  </a:srgbClr>
                </a:solidFill>
                <a:latin typeface="Calibri"/>
              </a:rPr>
              <a:t><![CDATA[Some of them sleep with their father's wife. Some force women to have intercourse with them during their period.]]></a:t>
            </a: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1 ]]></a:t>
            </a:r>
            <a:r>
              <a:rPr lang="en-US" b="1" sz="3000" spc="0" u="none">
                <a:solidFill>
                  <a:srgbClr val="000000">
                    <a:alpha val="100.00%"/>
                  </a:srgbClr>
                </a:solidFill>
                <a:latin typeface="Calibri"/>
              </a:rPr>
              <a:t><![CDATA[Some commit adultery, and others seduce their daughters-in-law or their half sisters.]]></a:t>
            </a: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2 ]]></a:t>
            </a:r>
            <a:r>
              <a:rPr lang="en-US" b="1" sz="3000" spc="0" u="none">
                <a:solidFill>
                  <a:srgbClr val="000000">
                    <a:alpha val="100.00%"/>
                  </a:srgbClr>
                </a:solidFill>
                <a:latin typeface="Calibri"/>
              </a:rPr>
              <a:t><![CDATA[Some of your people murder for pay. Some charge interest on the loans they make to other Israelites and get rich by taking advantage of them. They have forgotten me.” The Sovereign Lord has spoken.]]></a:t>
            </a: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3 ]]></a:t>
            </a:r>
            <a:r>
              <a:rPr lang="en-US" b="1" sz="3000" spc="0" u="none">
                <a:solidFill>
                  <a:srgbClr val="000000">
                    <a:alpha val="100.00%"/>
                  </a:srgbClr>
                </a:solidFill>
                <a:latin typeface="Calibri"/>
              </a:rPr>
              <a:t><![CDATA[“I will bring my fist down on your robberies and murders.]]></a:t>
            </a: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4 ]]></a:t>
            </a:r>
            <a:r>
              <a:rPr lang="en-US" b="1" sz="3000" spc="0" u="none">
                <a:solidFill>
                  <a:srgbClr val="000000">
                    <a:alpha val="100.00%"/>
                  </a:srgbClr>
                </a:solidFill>
                <a:latin typeface="Calibri"/>
              </a:rPr>
              <a:t><![CDATA[Do you think you will have any courage left or have strength enough to lift your hand when I am finished with you? I, the Lord, have spoken, and I keep my word.]]></a:t>
            </a: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5 ]]></a:t>
            </a:r>
            <a:r>
              <a:rPr lang="en-US" b="1" sz="3000" spc="0" u="none">
                <a:solidFill>
                  <a:srgbClr val="000000">
                    <a:alpha val="100.00%"/>
                  </a:srgbClr>
                </a:solidFill>
                <a:latin typeface="Calibri"/>
              </a:rPr>
              <a:t><![CDATA[I will scatter your people to every country and nation and will put an end to your evil actions.]]></a:t>
            </a: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6 ]]></a:t>
            </a:r>
            <a:r>
              <a:rPr lang="en-US" b="1" sz="3000" spc="0" u="none">
                <a:solidFill>
                  <a:srgbClr val="000000">
                    <a:alpha val="100.00%"/>
                  </a:srgbClr>
                </a:solidFill>
                <a:latin typeface="Calibri"/>
              </a:rPr>
              <a:t><![CDATA[And so the other nations will dishonor you, but you will know that I am the Lord.”God's Refining Furnace]]></a:t>
            </a: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7 ]]></a:t>
            </a:r>
            <a:r>
              <a:rPr lang="en-US" b="1" sz="3000" spc="0" u="none">
                <a:solidFill>
                  <a:srgbClr val="000000">
                    <a:alpha val="100.00%"/>
                  </a:srgbClr>
                </a:solidFill>
                <a:latin typeface="Calibri"/>
              </a:rPr>
              <a:t><![CDATA[The Lord said to me,]]></a:t>
            </a: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8 ]]></a:t>
            </a:r>
            <a:r>
              <a:rPr lang="en-US" b="1" sz="3000" spc="0" u="none">
                <a:solidFill>
                  <a:srgbClr val="000000">
                    <a:alpha val="100.00%"/>
                  </a:srgbClr>
                </a:solidFill>
                <a:latin typeface="Calibri"/>
              </a:rPr>
              <a:t><![CDATA[“Mortal man, the Israelites are of no use to me. They are like waste metal—copper, tin, iron, and lead—left over after silver has been refined in a furnace.]]></a:t>
            </a: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9 ]]></a:t>
            </a:r>
            <a:r>
              <a:rPr lang="en-US" b="1" sz="3000" spc="0" u="none">
                <a:solidFill>
                  <a:srgbClr val="000000">
                    <a:alpha val="100.00%"/>
                  </a:srgbClr>
                </a:solidFill>
                <a:latin typeface="Calibri"/>
              </a:rPr>
              <a:t><![CDATA[So now I, the Sovereign Lord, am telling them that they are just as useless as that. I will bring them all together in Jerusalem]]></a:t>
            </a: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0 ]]></a:t>
            </a:r>
            <a:r>
              <a:rPr lang="en-US" b="1" sz="3000" spc="0" u="none">
                <a:solidFill>
                  <a:srgbClr val="000000">
                    <a:alpha val="100.00%"/>
                  </a:srgbClr>
                </a:solidFill>
                <a:latin typeface="Calibri"/>
              </a:rPr>
              <a:t><![CDATA[in the same way that the ore of silver, copper, iron, lead, and tin is put in a refining furnace. My anger and rage will melt them the way fire melts ore.]]></a:t>
            </a:r>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1 ]]></a:t>
            </a:r>
            <a:r>
              <a:rPr lang="en-US" b="1" sz="3000" spc="0" u="none">
                <a:solidFill>
                  <a:srgbClr val="000000">
                    <a:alpha val="100.00%"/>
                  </a:srgbClr>
                </a:solidFill>
                <a:latin typeface="Calibri"/>
              </a:rPr>
              <a:t><![CDATA[Yes, I will gather them in Jerusalem, build a fire under them, and melt them with my anger.]]></a:t>
            </a: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2 ]]></a:t>
            </a:r>
            <a:r>
              <a:rPr lang="en-US" b="1" sz="3000" spc="0" u="none">
                <a:solidFill>
                  <a:srgbClr val="000000">
                    <a:alpha val="100.00%"/>
                  </a:srgbClr>
                </a:solidFill>
                <a:latin typeface="Calibri"/>
              </a:rPr>
              <a:t><![CDATA[They will be melted in Jerusalem the way silver is melted in a furnace, and then they will know that they are feeling the anger of the Lord.”The Sins of Israel's Leaders]]></a:t>
            </a:r>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3 ]]></a:t>
            </a:r>
            <a:r>
              <a:rPr lang="en-US" b="1" sz="3000" spc="0" u="none">
                <a:solidFill>
                  <a:srgbClr val="000000">
                    <a:alpha val="100.00%"/>
                  </a:srgbClr>
                </a:solidFill>
                <a:latin typeface="Calibri"/>
              </a:rPr>
              <a:t><![CDATA[The Lord spoke to me again.]]></a:t>
            </a:r>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4 ]]></a:t>
            </a:r>
            <a:r>
              <a:rPr lang="en-US" b="1" sz="3000" spc="0" u="none">
                <a:solidFill>
                  <a:srgbClr val="000000">
                    <a:alpha val="100.00%"/>
                  </a:srgbClr>
                </a:solidFill>
                <a:latin typeface="Calibri"/>
              </a:rPr>
              <a:t><![CDATA[“Mortal man,” he said, “tell the Israelites that their land is unholy, and so I am punishing it in my anger.]]></a:t>
            </a:r>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5 ]]></a:t>
            </a:r>
            <a:r>
              <a:rPr lang="en-US" b="1" sz="3000" spc="0" u="none">
                <a:solidFill>
                  <a:srgbClr val="000000">
                    <a:alpha val="100.00%"/>
                  </a:srgbClr>
                </a:solidFill>
                <a:latin typeface="Calibri"/>
              </a:rPr>
              <a:t><![CDATA[The leaders are like lions roaring over the animals they have killed. They kill the people, take all the money and property they can get, and by their murders leave many widows.]]></a:t>
            </a:r>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6 ]]></a:t>
            </a:r>
            <a:r>
              <a:rPr lang="en-US" b="1" sz="3000" spc="0" u="none">
                <a:solidFill>
                  <a:srgbClr val="000000">
                    <a:alpha val="100.00%"/>
                  </a:srgbClr>
                </a:solidFill>
                <a:latin typeface="Calibri"/>
              </a:rPr>
              <a:t><![CDATA[The priests break my law and have no respect for what is holy. They make no distinction between what is holy and what is not. They do not teach the difference between clean and unclean things, and they ignore the Sabbath. As a result the people of Israel do not respect me.]]></a:t>
            </a:r>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7 ]]></a:t>
            </a:r>
            <a:r>
              <a:rPr lang="en-US" b="1" sz="3000" spc="0" u="none">
                <a:solidFill>
                  <a:srgbClr val="000000">
                    <a:alpha val="100.00%"/>
                  </a:srgbClr>
                </a:solidFill>
                <a:latin typeface="Calibri"/>
              </a:rPr>
              <a:t><![CDATA[The government officials are like wolves tearing apart the animals they have killed. They commit murder in order to get rich.]]></a:t>
            </a:r>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8 ]]></a:t>
            </a:r>
            <a:r>
              <a:rPr lang="en-US" b="1" sz="3000" spc="0" u="none">
                <a:solidFill>
                  <a:srgbClr val="000000">
                    <a:alpha val="100.00%"/>
                  </a:srgbClr>
                </a:solidFill>
                <a:latin typeface="Calibri"/>
              </a:rPr>
              <a:t><![CDATA[The prophets have hidden these sins like workers covering a wall with whitewash. They see false visions and make false predictions. They claim to speak the word of the Sovereign Lord, but I, the Lord, have not spoken to them.]]></a:t>
            </a:r>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9 ]]></a:t>
            </a:r>
            <a:r>
              <a:rPr lang="en-US" b="1" sz="3000" spc="0" u="none">
                <a:solidFill>
                  <a:srgbClr val="000000">
                    <a:alpha val="100.00%"/>
                  </a:srgbClr>
                </a:solidFill>
                <a:latin typeface="Calibri"/>
              </a:rPr>
              <a:t><![CDATA[The wealthy cheat and rob. They mistreat the poor and take advantage of foreigners.]]></a:t>
            </a:r>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30 ]]></a:t>
            </a:r>
            <a:r>
              <a:rPr lang="en-US" b="1" sz="3000" spc="0" u="none">
                <a:solidFill>
                  <a:srgbClr val="000000">
                    <a:alpha val="100.00%"/>
                  </a:srgbClr>
                </a:solidFill>
                <a:latin typeface="Calibri"/>
              </a:rPr>
              <a:t><![CDATA[I looked for someone who could build a wall, who could stand in the places where the walls have crumbled and defend the land when my anger is about to destroy it, but I could find no one.]]></a:t>
            </a:r>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31 ]]></a:t>
            </a:r>
            <a:r>
              <a:rPr lang="en-US" b="1" sz="3000" spc="0" u="none">
                <a:solidFill>
                  <a:srgbClr val="000000">
                    <a:alpha val="100.00%"/>
                  </a:srgbClr>
                </a:solidFill>
                <a:latin typeface="Calibri"/>
              </a:rPr>
              <a:t><![CDATA[So I will turn my anger loose on them, and like a fire I will destroy them for what they have done.” The Sovereign Lord has spoken.]]></a:t>
            </a:r>
          </a:p>
        </p:txBody>
      </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a:solidFill>
                  <a:srgbClr val="000000">
                    <a:alpha val="100.00%"/>
                  </a:srgbClr>
                </a:solidFill>
                <a:latin typeface="Calibri"/>
              </a:rPr>
              <a:t><![CDATA[Was this helpful?]]></a:t>
            </a:r>
            <a:br/>
            <a:r>
              <a:rPr lang="en-US" sz="3000" spc="0" u="none">
                <a:solidFill>
                  <a:srgbClr val="000000">
                    <a:alpha val="100.00%"/>
                  </a:srgbClr>
                </a:solidFill>
                <a:latin typeface="Calibri"/>
                <a:hlinkClick r:id="rId2" tooltip="Feedback form"/>
              </a:rPr>
              <a:t><![CDATA[Help us improve with your feedback]]></a:t>
            </a:r>
          </a:p>
        </p:txBody>
      </p:sp>
    </p:spTree>
  </p:cSld>
  <p:clrMapOvr>
    <a:masterClrMapping/>
  </p:clrMapOvr>
</p:sld>
</file>

<file path=ppt/theme/theme1.xml><?xml version="1.0" encoding="utf-8"?>
<a:theme xmlns:a="http://schemas.openxmlformats.org/drawingml/2006/main" name="Theme74">
  <a:themeElements>
    <a:clrScheme name="Theme74">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74">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74">
      <a:fillStyleLst>
        <a:solidFill>
          <a:schemeClr val="phClr"/>
        </a:solidFill>
        <a:gradFill rotWithShape="1">
          <a:gsLst>
            <a:gs pos="0%">
              <a:schemeClr val="phClr">
                <a:tint val="50%"/>
                <a:satMod val="300%"/>
              </a:schemeClr>
            </a:gs>
            <a:gs pos="35%">
              <a:schemeClr val="phClr">
                <a:tint val="37%"/>
                <a:satMod val="300%"/>
              </a:schemeClr>
            </a:gs>
            <a:gs pos="100%">
              <a:schemeClr val="phClr">
                <a:tint val="15%"/>
                <a:satMod val="350%"/>
              </a:schemeClr>
            </a:gs>
          </a:gsLst>
          <a:lin ang="16200000" scaled="1"/>
        </a:gradFill>
        <a:gradFill rotWithShape="1">
          <a:gsLst>
            <a:gs pos="0%">
              <a:schemeClr val="phClr">
                <a:shade val="51%"/>
                <a:satMod val="130%"/>
              </a:schemeClr>
            </a:gs>
            <a:gs pos="80%">
              <a:schemeClr val="phClr">
                <a:shade val="93%"/>
                <a:satMod val="130%"/>
              </a:schemeClr>
            </a:gs>
            <a:gs pos="100%">
              <a:schemeClr val="phClr">
                <a:shade val="94%"/>
                <a:satMod val="135%"/>
              </a:schemeClr>
            </a:gs>
          </a:gsLst>
          <a:lin ang="16200000" scaled="0"/>
        </a:gradFill>
      </a:fillStyleLst>
      <a:lnStyleLst>
        <a:ln w="9525" cap="flat" cmpd="sng" algn="ctr">
          <a:solidFill>
            <a:schemeClr val="phClr">
              <a:shade val="95%"/>
              <a:satMod val="105%"/>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
                <a:satMod val="350%"/>
              </a:schemeClr>
            </a:gs>
            <a:gs pos="40%">
              <a:schemeClr val="phClr">
                <a:tint val="45%"/>
                <a:shade val="99%"/>
                <a:satMod val="350%"/>
              </a:schemeClr>
            </a:gs>
            <a:gs pos="100%">
              <a:schemeClr val="phClr">
                <a:shade val="20%"/>
                <a:satMod val="255%"/>
              </a:schemeClr>
            </a:gs>
          </a:gsLst>
          <a:path path="circle">
            <a:fillToRect b="180%" l="50%" r="50%" t="-80%"/>
          </a:path>
        </a:gradFill>
        <a:gradFill rotWithShape="1">
          <a:gsLst>
            <a:gs pos="0%">
              <a:schemeClr val="phClr">
                <a:tint val="80%"/>
                <a:satMod val="300%"/>
              </a:schemeClr>
            </a:gs>
            <a:gs pos="100%">
              <a:schemeClr val="phClr">
                <a:shade val="30%"/>
                <a:satMod val="200%"/>
              </a:schemeClr>
            </a:gs>
          </a:gsLst>
          <a:path path="circle">
            <a:fillToRect b="50%" l="50%" r="50%" t="5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34</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Bible.com.au</dc:creator>
  <cp:lastModifiedBy>Bible.com.au</cp:lastModifiedBy>
  <dcterms:created xsi:type="dcterms:W3CDTF">2026-11-08T19:27:31Z</dcterms:created>
  <dcterms:modified xsi:type="dcterms:W3CDTF">2026-11-08T19:27:31Z</dcterms:modified>
  <dc:title>Bible.com.au: Ezekiel 22:1-31 (GNT)</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