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tableStyles.xml" ContentType="application/vnd.openxmlformats-officedocument.presentationml.tableStyles+xml"/>
  <Override PartName="/ppt/viewProps.xml" ContentType="application/vnd.openxmlformats-officedocument.presentationml.viewProps+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slideMasters/slideMaster1.xml" ContentType="application/vnd.openxmlformats-officedocument.presentationml.slideMaster+xml"/>
  <Override PartName="/ppt/theme/theme1.xml" ContentType="application/vnd.openxmlformats-officedocument.theme+xml"/>
  <Override PartName="/ppt/slideLayouts/slideLayout1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Default Extension="gif" ContentType="image/gif"/>
  <Default Extension="jpg" ContentType="image/jpeg"/>
  <Default Extension="jpeg" ContentType="image/jpeg"/>
  <Default Extension="png" ContentType="image/png"/>
  <Default Extension="xlsx" ContentType="application/vnd.openxmlformats-officedocument.spreadsheetml.sheet"/>
</Types>
</file>

<file path=_rels/.rels><?xml version="1.0" encoding="UTF-8" standalone="yes"?>
<Relationships xmlns="http://schemas.openxmlformats.org/package/2006/relationships">
  <Relationship Id="rId1" Type="http://schemas.openxmlformats.org/officeDocument/2006/relationships/officeDocument" Target="ppt/presentation.xml"/>
  <Relationship Id="rId2" Type="http://schemas.openxmlformats.org/package/2006/relationships/metadata/core-properties" Target="docProps/core.xml"/>
  <Relationship Id="rId3" Type="http://schemas.openxmlformats.org/officeDocument/2006/relationships/extended-properties" Target="docProps/app.xml"/>
  <Relationship Id="rId4" Type="http://schemas.openxmlformats.org/officeDocument/2006/relationships/custom-properties" Target="docProps/custom.xml"/>
</Relationships>
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sldIdLst>
    <p:sldId id="256" r:id="rId3"/>
    <p:sldId id="257" r:id="rId4"/>
    <p:sldId id="258" r:id="rId5"/>
    <p:sldId id="259" r:id="rId6"/>
    <p:sldId id="260" r:id="rId7"/>
    <p:sldId id="261" r:id="rId8"/>
    <p:sldId id="262" r:id="rId9"/>
    <p:sldId id="263" r:id="rId10"/>
    <p:sldId id="264" r:id="rId11"/>
    <p:sldId id="265" r:id="rId12"/>
    <p:sldId id="266" r:id="rId13"/>
    <p:sldId id="267" r:id="rId14"/>
    <p:sldId id="268" r:id="rId15"/>
    <p:sldId id="269" r:id="rId16"/>
    <p:sldId id="270" r:id="rId17"/>
    <p:sldId id="271" r:id="rId18"/>
    <p:sldId id="272" r:id="rId19"/>
    <p:sldId id="273" r:id="rId20"/>
    <p:sldId id="274" r:id="rId21"/>
    <p:sldId id="275" r:id="rId22"/>
    <p:sldId id="276" r:id="rId23"/>
    <p:sldId id="277" r:id="rId24"/>
    <p:sldId id="278" r:id="rId25"/>
    <p:sldId id="279" r:id="rId26"/>
    <p:sldId id="280" r:id="rId27"/>
    <p:sldId id="281" r:id="rId28"/>
    <p:sldId id="282" r:id="rId29"/>
    <p:sldId id="283" r:id="rId30"/>
    <p:sldId id="284" r:id="rId31"/>
    <p:sldId id="285" r:id="rId32"/>
    <p:sldId id="286" r:id="rId33"/>
    <p:sldId id="287" r:id="rId34"/>
    <p:sldId id="288" r:id="rId35"/>
    <p:sldId id="289" r:id="rId36"/>
    <p:sldId id="290" r:id="rId37"/>
    <p:sldId id="291" r:id="rId38"/>
  </p:sldIdLst>
  <p:sldSz cx="9144000" cy="5143500" type="screen16x9"/>
  <p:notesSz cx="6858000" cy="9144000"/>
  <p:defaultTextStyle>
    <a:defPPr>
      <a:defRPr lang="fr-FR"/>
    </a:defPPr>
    <a:lvl1pPr algn="l" defTabSz="914400" eaLnBrk="1" hangingPunct="1" latinLnBrk="0" marL="0" rtl="0">
      <a:defRPr kern="1200" sz="1800">
        <a:solidFill>
          <a:schemeClr val="tx1"/>
        </a:solidFill>
        <a:latin typeface="+mn-lt"/>
        <a:ea typeface="+mn-ea"/>
        <a:cs typeface="+mn-cs"/>
      </a:defRPr>
    </a:lvl1pPr>
    <a:lvl2pPr algn="l" defTabSz="914400" eaLnBrk="1" hangingPunct="1" latinLnBrk="0" marL="457200" rtl="0">
      <a:defRPr kern="1200" sz="1800">
        <a:solidFill>
          <a:schemeClr val="tx1"/>
        </a:solidFill>
        <a:latin typeface="+mn-lt"/>
        <a:ea typeface="+mn-ea"/>
        <a:cs typeface="+mn-cs"/>
      </a:defRPr>
    </a:lvl2pPr>
    <a:lvl3pPr algn="l" defTabSz="914400" eaLnBrk="1" hangingPunct="1" latinLnBrk="0" marL="914400" rtl="0">
      <a:defRPr kern="1200" sz="1800">
        <a:solidFill>
          <a:schemeClr val="tx1"/>
        </a:solidFill>
        <a:latin typeface="+mn-lt"/>
        <a:ea typeface="+mn-ea"/>
        <a:cs typeface="+mn-cs"/>
      </a:defRPr>
    </a:lvl3pPr>
    <a:lvl4pPr algn="l" defTabSz="914400" eaLnBrk="1" hangingPunct="1" latinLnBrk="0" marL="1371600" rtl="0">
      <a:defRPr kern="1200" sz="1800">
        <a:solidFill>
          <a:schemeClr val="tx1"/>
        </a:solidFill>
        <a:latin typeface="+mn-lt"/>
        <a:ea typeface="+mn-ea"/>
        <a:cs typeface="+mn-cs"/>
      </a:defRPr>
    </a:lvl4pPr>
    <a:lvl5pPr algn="l" defTabSz="914400" eaLnBrk="1" hangingPunct="1" latinLnBrk="0" marL="1828800" rtl="0">
      <a:defRPr kern="1200" sz="1800">
        <a:solidFill>
          <a:schemeClr val="tx1"/>
        </a:solidFill>
        <a:latin typeface="+mn-lt"/>
        <a:ea typeface="+mn-ea"/>
        <a:cs typeface="+mn-cs"/>
      </a:defRPr>
    </a:lvl5pPr>
    <a:lvl6pPr algn="l" defTabSz="914400" eaLnBrk="1" hangingPunct="1" latinLnBrk="0" marL="2286000" rtl="0">
      <a:defRPr kern="1200" sz="1800">
        <a:solidFill>
          <a:schemeClr val="tx1"/>
        </a:solidFill>
        <a:latin typeface="+mn-lt"/>
        <a:ea typeface="+mn-ea"/>
        <a:cs typeface="+mn-cs"/>
      </a:defRPr>
    </a:lvl6pPr>
    <a:lvl7pPr algn="l" defTabSz="914400" eaLnBrk="1" hangingPunct="1" latinLnBrk="0" marL="2743200" rtl="0">
      <a:defRPr kern="1200" sz="1800">
        <a:solidFill>
          <a:schemeClr val="tx1"/>
        </a:solidFill>
        <a:latin typeface="+mn-lt"/>
        <a:ea typeface="+mn-ea"/>
        <a:cs typeface="+mn-cs"/>
      </a:defRPr>
    </a:lvl7pPr>
    <a:lvl8pPr algn="l" defTabSz="914400" eaLnBrk="1" hangingPunct="1" latinLnBrk="0" marL="3200400" rtl="0">
      <a:defRPr kern="1200" sz="1800">
        <a:solidFill>
          <a:schemeClr val="tx1"/>
        </a:solidFill>
        <a:latin typeface="+mn-lt"/>
        <a:ea typeface="+mn-ea"/>
        <a:cs typeface="+mn-cs"/>
      </a:defRPr>
    </a:lvl8pPr>
    <a:lvl9pPr algn="l" defTabSz="914400" eaLnBrk="1" hangingPunct="1" latinLnBrk="0" marL="3657600" rtl="0">
      <a:defRPr kern="1200" sz="18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showComments="0" lastView="sldView">
  <p:slideViewPr>
    <p:cSldViewPr>
      <p:cViewPr>
        <p:scale>
          <a:sx d="100" n="100"/>
          <a:sy d="100" n="100"/>
        </p:scale>
        <p:origin x="0" y="0"/>
      </p:cViewPr>
    </p:cSldViewPr>
  </p:slideViewPr>
</p:viewPr>
</file>

<file path=ppt/_rels/presentation.xml.rels><?xml version="1.0" encoding="UTF-8" standalone="yes"?>
<Relationships xmlns="http://schemas.openxmlformats.org/package/2006/relationships">
  <Relationship Id="rId1" Type="http://schemas.openxmlformats.org/officeDocument/2006/relationships/slideMaster" Target="slideMasters/slideMaster1.xml"/>
  <Relationship Id="rId2" Type="http://schemas.openxmlformats.org/officeDocument/2006/relationships/theme" Target="theme/theme1.xml"/>
  <Relationship Id="rId3" Type="http://schemas.openxmlformats.org/officeDocument/2006/relationships/slide" Target="slides/slide1.xml"/>
  <Relationship Id="rId4" Type="http://schemas.openxmlformats.org/officeDocument/2006/relationships/slide" Target="slides/slide2.xml"/>
  <Relationship Id="rId5" Type="http://schemas.openxmlformats.org/officeDocument/2006/relationships/slide" Target="slides/slide3.xml"/>
  <Relationship Id="rId6" Type="http://schemas.openxmlformats.org/officeDocument/2006/relationships/slide" Target="slides/slide4.xml"/>
  <Relationship Id="rId7" Type="http://schemas.openxmlformats.org/officeDocument/2006/relationships/slide" Target="slides/slide5.xml"/>
  <Relationship Id="rId8" Type="http://schemas.openxmlformats.org/officeDocument/2006/relationships/slide" Target="slides/slide6.xml"/>
  <Relationship Id="rId9" Type="http://schemas.openxmlformats.org/officeDocument/2006/relationships/slide" Target="slides/slide7.xml"/>
  <Relationship Id="rId10" Type="http://schemas.openxmlformats.org/officeDocument/2006/relationships/slide" Target="slides/slide8.xml"/>
  <Relationship Id="rId11" Type="http://schemas.openxmlformats.org/officeDocument/2006/relationships/slide" Target="slides/slide9.xml"/>
  <Relationship Id="rId12" Type="http://schemas.openxmlformats.org/officeDocument/2006/relationships/slide" Target="slides/slide10.xml"/>
  <Relationship Id="rId13" Type="http://schemas.openxmlformats.org/officeDocument/2006/relationships/slide" Target="slides/slide11.xml"/>
  <Relationship Id="rId14" Type="http://schemas.openxmlformats.org/officeDocument/2006/relationships/slide" Target="slides/slide12.xml"/>
  <Relationship Id="rId15" Type="http://schemas.openxmlformats.org/officeDocument/2006/relationships/slide" Target="slides/slide13.xml"/>
  <Relationship Id="rId16" Type="http://schemas.openxmlformats.org/officeDocument/2006/relationships/slide" Target="slides/slide14.xml"/>
  <Relationship Id="rId17" Type="http://schemas.openxmlformats.org/officeDocument/2006/relationships/slide" Target="slides/slide15.xml"/>
  <Relationship Id="rId18" Type="http://schemas.openxmlformats.org/officeDocument/2006/relationships/slide" Target="slides/slide16.xml"/>
  <Relationship Id="rId19" Type="http://schemas.openxmlformats.org/officeDocument/2006/relationships/slide" Target="slides/slide17.xml"/>
  <Relationship Id="rId20" Type="http://schemas.openxmlformats.org/officeDocument/2006/relationships/slide" Target="slides/slide18.xml"/>
  <Relationship Id="rId21" Type="http://schemas.openxmlformats.org/officeDocument/2006/relationships/slide" Target="slides/slide19.xml"/>
  <Relationship Id="rId22" Type="http://schemas.openxmlformats.org/officeDocument/2006/relationships/slide" Target="slides/slide20.xml"/>
  <Relationship Id="rId23" Type="http://schemas.openxmlformats.org/officeDocument/2006/relationships/slide" Target="slides/slide21.xml"/>
  <Relationship Id="rId24" Type="http://schemas.openxmlformats.org/officeDocument/2006/relationships/slide" Target="slides/slide22.xml"/>
  <Relationship Id="rId25" Type="http://schemas.openxmlformats.org/officeDocument/2006/relationships/slide" Target="slides/slide23.xml"/>
  <Relationship Id="rId26" Type="http://schemas.openxmlformats.org/officeDocument/2006/relationships/slide" Target="slides/slide24.xml"/>
  <Relationship Id="rId27" Type="http://schemas.openxmlformats.org/officeDocument/2006/relationships/slide" Target="slides/slide25.xml"/>
  <Relationship Id="rId28" Type="http://schemas.openxmlformats.org/officeDocument/2006/relationships/slide" Target="slides/slide26.xml"/>
  <Relationship Id="rId29" Type="http://schemas.openxmlformats.org/officeDocument/2006/relationships/slide" Target="slides/slide27.xml"/>
  <Relationship Id="rId30" Type="http://schemas.openxmlformats.org/officeDocument/2006/relationships/slide" Target="slides/slide28.xml"/>
  <Relationship Id="rId31" Type="http://schemas.openxmlformats.org/officeDocument/2006/relationships/slide" Target="slides/slide29.xml"/>
  <Relationship Id="rId32" Type="http://schemas.openxmlformats.org/officeDocument/2006/relationships/slide" Target="slides/slide30.xml"/>
  <Relationship Id="rId33" Type="http://schemas.openxmlformats.org/officeDocument/2006/relationships/slide" Target="slides/slide31.xml"/>
  <Relationship Id="rId34" Type="http://schemas.openxmlformats.org/officeDocument/2006/relationships/slide" Target="slides/slide32.xml"/>
  <Relationship Id="rId35" Type="http://schemas.openxmlformats.org/officeDocument/2006/relationships/slide" Target="slides/slide33.xml"/>
  <Relationship Id="rId36" Type="http://schemas.openxmlformats.org/officeDocument/2006/relationships/slide" Target="slides/slide34.xml"/>
  <Relationship Id="rId37" Type="http://schemas.openxmlformats.org/officeDocument/2006/relationships/slide" Target="slides/slide35.xml"/>
  <Relationship Id="rId38" Type="http://schemas.openxmlformats.org/officeDocument/2006/relationships/slide" Target="slides/slide36.xml"/>
  <Relationship Id="rId39" Type="http://schemas.openxmlformats.org/officeDocument/2006/relationships/presProps" Target="presProps.xml"/>
  <Relationship Id="rId40" Type="http://schemas.openxmlformats.org/officeDocument/2006/relationships/viewProps" Target="viewProps.xml"/>
  <Relationship Id="rId41" Type="http://schemas.openxmlformats.org/officeDocument/2006/relationships/tableStyles" Target="tableStyles.xml"/>
</Relationships>

</file>

<file path=ppt/slideLayouts/_rels/slideLayout1.xml.rels><?xml version="1.0" encoding="UTF-8" standalone="yes"?>
<Relationships xmlns="http://schemas.openxmlformats.org/package/2006/relationships">
  <Relationship Id="rId1" Type="http://schemas.openxmlformats.org/officeDocument/2006/relationships/slideMaster" Target="../slideMasters/slideMaster1.xml"/>
</Relationships>
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theme" Target="../theme/theme1.xml"/>
</Relationships>
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478656124" r:id="rId1"/>
  </p:sldLayoutIdLst>
  <p:txStyles>
    <p:titleStyle>
      <a:lvl1pPr algn="ctr">
        <a:defRPr sz="4400" kern="1200">
          <a:solidFill>
            <a:schemeClr val="lt1"/>
          </a:solidFill>
        </a:defRPr>
      </a:lvl1pPr>
      <a:extLst/>
    </p:titleStyle>
    <p:bodyStyle>
      <a:lvl1pPr algn="ctr" indent="-324900">
        <a:defRPr sz="3200" kern="1200">
          <a:solidFill>
            <a:schemeClr val="tx1"/>
          </a:solidFill>
        </a:defRPr>
      </a:lvl1pPr>
      <a:extLst/>
    </p:bodyStyle>
    <p:otherStyle>
      <a:defPPr algn="ctr">
        <a:defRPr kern="1200">
          <a:solidFill>
            <a:schemeClr val="tx1"/>
          </a:solidFill>
        </a:defRPr>
      </a:defPPr>
      <a:extLst/>
    </p:otherStyle>
  </p:txStyles>
</p:sldMaster>
</file>

<file path=ppt/slides/_rels/slide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3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3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3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3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3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3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3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hyperlink" Target="https://biblesocietyaus.typeform.com/to/hahvZS" TargetMode="External"/>
</Relationships>
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1028700"/>
          <a:ext cx="8229600" cy="4029075"/>
          <a:chOff x="914400" y="1028700"/>
          <a:chExt cx="8229600" cy="4029075"/>
        </a:xfrm>
      </p:grpSpPr>
      <p:sp>
        <p:nvSpPr>
          <p:cNvPr id="1" name=""/>
          <p:cNvSpPr txBox="1"/>
          <p:nvPr/>
        </p:nvSpPr>
        <p:spPr>
          <a:xfrm>
            <a:off x="914400" y="1028700"/>
            <a:ext cx="7315200" cy="1714500"/>
          </a:xfrm>
          <a:prstGeom prst="rect">
            <a:avLst/>
          </a:prstGeom>
          <a:noFill/>
        </p:spPr>
        <p:txBody>
          <a:bodyPr anchor="b" rtlCol="0" bIns="45720" lIns="91440" rIns="91440" tIns="45720">
            <a:spAutoFit/>
          </a:bodyPr>
          <a:lstStyle/>
          <a:p>
            <a:pPr algn="ctr" fontAlgn="b" marL="0" marR="0" indent="0" lvl="0">
              <a:lnSpc>
                <a:spcPct val="100%"/>
              </a:lnSpc>
            </a:pPr>
            <a:r>
              <a:rPr lang="en-US" b="1" sz="6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Romans 9:1-33]]></a:t>
            </a:r>
          </a:p>
        </p:txBody>
      </p:sp>
      <p:sp>
        <p:nvSpPr>
          <p:cNvPr id="2" name=""/>
          <p:cNvSpPr txBox="1"/>
          <p:nvPr/>
        </p:nvSpPr>
        <p:spPr>
          <a:xfrm>
            <a:off x="914400" y="2743200"/>
            <a:ext cx="7315200" cy="1285875"/>
          </a:xfrm>
          <a:prstGeom prst="rect">
            <a:avLst/>
          </a:prstGeom>
          <a:noFill/>
        </p:spPr>
        <p:txBody>
          <a:bodyPr rtlCol="0" bIns="45720" lIns="91440" rIns="91440" tIns="45720">
            <a:spAutoFit/>
          </a:bodyPr>
          <a:lstStyle/>
          <a:p>
            <a:pPr algn="ctr" fontAlgn="base" marL="0" marR="0" indent="0" lvl="0">
              <a:lnSpc>
                <a:spcPct val="100%"/>
              </a:lnSpc>
            </a:pPr>
            <a:r>
              <a:rPr lang="en-US" b="1" sz="4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CSB]]>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Israel’s Rejection of Christ]]>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I speak the truth in Christ  #— #I am not lying; my conscience testifies to me through the Holy Spirit  #— #]]>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that I have great sorrow and unceasing anguish in my heart.]]>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3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For I could wish  that I myself were cursed  and cut off  from Christ for the benefit of my brothers and sisters, my own flesh and blood.]]>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4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They are Israelites,  and to them belong the adoption,  the glory,  the covenants,  the giving of the law,  the temple service,  and the promises. ]]></a:t>
            </a: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5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The ancestors are theirs,  and from them, by physical descent,  came the Christ,  who is God  over all,  praised forever. , Amen.God’s Gracious Election of Israel]]></a:t>
            </a: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6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Now it is not as though the word of God has failed,  because not all who are descended from Israel are Israel. ]]></a:t>
            </a: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7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Neither is it the case that all of Abraham’s children are his descendants. , On the contrary, your offspring will be traced through Isaac.,]]></a:t>
            </a: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8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That is, it is not the children by physical descent  who are God’s children,  but the children of the promise  are considered to be the offspring.]]></a:t>
            </a: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9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For this is the statement of the promise: At this time I will come, and Sarah will have a son.,]]></a:t>
            </a: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0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And not only that,  but Rebekah conceived children  through one man, our father Isaac.]]></a:t>
            </a:r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1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For though her sons had not been born yet or done anything good or bad, so that God’s purpose according to election might stand  —]]></a:t>
            </a:r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2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not from works but from the one who calls #— #she was told, The older will serve the younger.,]]></a:t>
            </a:r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3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As it is written: I have loved Jacob, but I have hated Esau.,God’s Selection Is Just]]></a:t>
            </a:r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4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What should we say then?  Is there injustice with God?  Absolutely not! ]]></a:t>
            </a:r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5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For he tells Moses, I will show mercy to whom I will show mercy, and I will have compassion on whom I will have compassion.,]]></a:t>
            </a:r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6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So then, it does not depend on human will or effort  but on God who shows mercy. ]]></a:t>
            </a:r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7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For the Scripture tells Pharaoh, I raised you up for this reason so that I may display my power in you and that my name may be proclaimed in the whole earth.,]]></a:t>
            </a:r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8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So then, he has mercy on whom he wants to have mercy and he hardens whom he wants to harden. ]]></a:t>
            </a:r>
          </a:p>
        </p:txBody>
      </p:sp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9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You will say to me,  therefore, “Why then does he still find fault?  For who resists his will? ” ]]></a:t>
            </a:r>
          </a:p>
        </p:txBody>
      </p:sp>
    </p:spTree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0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On the contrary, who are you, a human being, to talk back to God?  Will what is formed say to the one who formed it, “Why did you make me like this? ” ]]></a:t>
            </a:r>
          </a:p>
        </p:txBody>
      </p:sp>
    </p:spTree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1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Or has the potter no right over the clay,  to make from the same lump one piece of pottery for honor and another for dishonor?]]></a:t>
            </a:r>
          </a:p>
        </p:txBody>
      </p:sp>
    </p:spTree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2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And what if God, wanting to display his wrath and to make his power known, endured with much patience  objects of wrath prepared for destruction? ]]></a:t>
            </a:r>
          </a:p>
        </p:txBody>
      </p:sp>
    </p:spTree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3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And what if he did this to make known the riches of his glory  on objects of mercy  that he prepared beforehand for glory  #— #]]></a:t>
            </a:r>
          </a:p>
        </p:txBody>
      </p:sp>
    </p:spTree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4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on us, the ones he also called,  not only from the Jews but also from the Gentiles? ]]></a:t>
            </a:r>
          </a:p>
        </p:txBody>
      </p:sp>
    </p:spTree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5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As it  also says in Hosea,I will call Not My People, My People,and she who is Unloved, Beloved.,]]></a:t>
            </a:r>
          </a:p>
        </p:txBody>
      </p:sp>
    </p:spTree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6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And it will be in the place where they were told,you are not my people,there they will be called sons of the living God.,]]></a:t>
            </a:r>
          </a:p>
        </p:txBody>
      </p:sp>
    </p:spTree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7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But Isaiah cries out concerning Israel,Though the number of Israelitesis like the sand of the sea,only the remnant will be saved;]]></a:t>
            </a:r>
          </a:p>
        </p:txBody>
      </p:sp>
    </p:spTree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8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since the Lord will execute his sentencecompletely and decisively on the earth.,,]]></a:t>
            </a:r>
          </a:p>
        </p:txBody>
      </p:sp>
    </p:spTree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9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And just as Isaiah predicted:If the Lord of Armies had not left us offspring,we would have become like Sodom,and we would have been made like Gomorrah.,Israel’s Present State]]></a:t>
            </a:r>
          </a:p>
        </p:txBody>
      </p:sp>
    </p:spTree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30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What should we say then?  Gentiles, who did not pursue righteousness, have obtained righteousness #— #namely the righteousness that comes from faith. ]]></a:t>
            </a:r>
          </a:p>
        </p:txBody>
      </p:sp>
    </p:spTree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31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But Israel, pursuing the law of righteousness,  has not achieved the righteousness of the law. ,]]></a:t>
            </a:r>
          </a:p>
        </p:txBody>
      </p:sp>
    </p:spTree>
  </p:cSld>
  <p:clrMapOvr>
    <a:masterClrMapping/>
  </p:clrMapOvr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32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Why is that? Because they did not pursue it by faith, but as if it were by works.  They stumbled over the stumbling stone. ]]></a:t>
            </a:r>
          </a:p>
        </p:txBody>
      </p:sp>
    </p:spTree>
  </p:cSld>
  <p:clrMapOvr>
    <a:masterClrMapping/>
  </p:clrMapOvr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33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As it is written,Look, I am putting a stone in Zion to stumble overand a rock to trip over,and the one who believes on himwill not be put to shame.,]]></a:t>
            </a:r>
          </a:p>
        </p:txBody>
      </p:sp>
    </p:spTree>
  </p:cSld>
  <p:clrMapOvr>
    <a:masterClrMapping/>
  </p:clrMapOvr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Was this helpful?]]></a:t>
            </a:r>
            <a:br/>
            <a:r>
              <a:rPr lang="en-US" sz="3000" spc="0" u="none">
                <a:solidFill>
                  <a:srgbClr val="000000">
                    <a:alpha val="100.00%"/>
                  </a:srgbClr>
                </a:solidFill>
                <a:latin typeface="Calibri"/>
                <a:hlinkClick r:id="rId2" tooltip="Feedback form"/>
              </a:rPr>
              <a:t><![CDATA[Help us improve with your feedback]]>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Theme8">
  <a:themeElements>
    <a:clrScheme name="Theme8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Theme8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Theme8">
      <a:fillStyleLst>
        <a:solidFill>
          <a:schemeClr val="phClr"/>
        </a:solidFill>
        <a:gradFill rotWithShape="1">
          <a:gsLst>
            <a:gs pos="0%">
              <a:schemeClr val="phClr">
                <a:tint val="50%"/>
                <a:satMod val="300%"/>
              </a:schemeClr>
            </a:gs>
            <a:gs pos="35%">
              <a:schemeClr val="phClr">
                <a:tint val="37%"/>
                <a:satMod val="300%"/>
              </a:schemeClr>
            </a:gs>
            <a:gs pos="100%">
              <a:schemeClr val="phClr">
                <a:tint val="15%"/>
                <a:satMod val="350%"/>
              </a:schemeClr>
            </a:gs>
          </a:gsLst>
          <a:lin ang="16200000" scaled="1"/>
        </a:gradFill>
        <a:gradFill rotWithShape="1">
          <a:gsLst>
            <a:gs pos="0%">
              <a:schemeClr val="phClr">
                <a:shade val="51%"/>
                <a:satMod val="130%"/>
              </a:schemeClr>
            </a:gs>
            <a:gs pos="80%">
              <a:schemeClr val="phClr">
                <a:shade val="93%"/>
                <a:satMod val="130%"/>
              </a:schemeClr>
            </a:gs>
            <a:gs pos="100%">
              <a:schemeClr val="phClr">
                <a:shade val="94%"/>
                <a:satMod val="135%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%"/>
              <a:satMod val="105%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r="5400000" dist="20000" rotWithShape="0">
              <a:srgbClr val="000000">
                <a:alpha val="38%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%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%"/>
              </a:srgbClr>
            </a:outerShdw>
          </a:effectLst>
          <a:scene3d>
            <a:camera prst="orthographicFront">
              <a:rot lat="0" lon="0" rev="0"/>
            </a:camera>
            <a:lightRig dir="t" rig="threePt">
              <a:rot lat="0" lon="0" rev="1200000"/>
            </a:lightRig>
          </a:scene3d>
          <a:sp3d>
            <a:bevelT h="25400" w="63500"/>
          </a:sp3d>
        </a:effectStyle>
      </a:effectStyleLst>
      <a:bgFillStyleLst>
        <a:solidFill>
          <a:schemeClr val="phClr"/>
        </a:solidFill>
        <a:gradFill rotWithShape="1">
          <a:gsLst>
            <a:gs pos="0%">
              <a:schemeClr val="phClr">
                <a:tint val="40%"/>
                <a:satMod val="350%"/>
              </a:schemeClr>
            </a:gs>
            <a:gs pos="40%">
              <a:schemeClr val="phClr">
                <a:tint val="45%"/>
                <a:shade val="99%"/>
                <a:satMod val="350%"/>
              </a:schemeClr>
            </a:gs>
            <a:gs pos="100%">
              <a:schemeClr val="phClr">
                <a:shade val="20%"/>
                <a:satMod val="255%"/>
              </a:schemeClr>
            </a:gs>
          </a:gsLst>
          <a:path path="circle">
            <a:fillToRect b="180%" l="50%" r="50%" t="-80%"/>
          </a:path>
        </a:gradFill>
        <a:gradFill rotWithShape="1">
          <a:gsLst>
            <a:gs pos="0%">
              <a:schemeClr val="phClr">
                <a:tint val="80%"/>
                <a:satMod val="300%"/>
              </a:schemeClr>
            </a:gs>
            <a:gs pos="100%">
              <a:schemeClr val="phClr">
                <a:shade val="30%"/>
                <a:satMod val="200%"/>
              </a:schemeClr>
            </a:gs>
          </a:gsLst>
          <a:path path="circle">
            <a:fillToRect b="50%" l="50%" r="50%" t="50%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Application>Microsoft Office PowerPoint</Application>
  <Slides>36</Slide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1" baseType="lpstr">
      <vt:lpstr>Office Theme</vt:lpstr>
    </vt:vector>
  </TitlesOfParts>
  <Company>Microsoft Corporation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creator>Bible.com.au</dc:creator>
  <cp:lastModifiedBy>Bible.com.au</cp:lastModifiedBy>
  <dcterms:created xsi:type="dcterms:W3CDTF">2026-09-17T10:10:51Z</dcterms:created>
  <dcterms:modified xsi:type="dcterms:W3CDTF">2026-09-17T10:10:51Z</dcterms:modified>
  <dc:title>Bible.com.au: Romans 9:1-33 (CSB)</dc:title>
  <dc:description/>
  <dc:subject/>
  <cp:keywords/>
  <cp:category/>
</cp:coreProperties>
</file>

<file path=docProps/custom.xml><?xml version="1.0" encoding="utf-8"?>
<Properties xmlns="http://schemas.openxmlformats.org/officeDocument/2006/custom-properties" xmlns:vt="http://schemas.openxmlformats.org/officeDocument/2006/docPropsVTypes"/>
</file>