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slides/slide2.xml" ContentType="application/vnd.openxmlformats-officedocument.presentationml.slide+xml"/>
  <Override PartName="/ppt/slides/slide3.xml" ContentType="application/vnd.openxmlformats-officedocument.presentationml.slide+xml"/>
  <Override PartName="/ppt/slides/slide4.xml" ContentType="application/vnd.openxmlformats-officedocument.presentationml.slide+xml"/>
  <Override PartName="/ppt/slides/slide5.xml" ContentType="application/vnd.openxmlformats-officedocument.presentationml.slide+xml"/>
  <Override PartName="/ppt/slides/slide6.xml" ContentType="application/vnd.openxmlformats-officedocument.presentationml.slide+xml"/>
  <Override PartName="/ppt/slides/slide7.xml" ContentType="application/vnd.openxmlformats-officedocument.presentationml.slide+xml"/>
  <Override PartName="/ppt/slides/slide8.xml" ContentType="application/vnd.openxmlformats-officedocument.presentationml.slide+xml"/>
  <Override PartName="/ppt/slides/slide9.xml" ContentType="application/vnd.openxmlformats-officedocument.presentationml.slide+xml"/>
  <Override PartName="/ppt/slides/slide10.xml" ContentType="application/vnd.openxmlformats-officedocument.presentationml.slide+xml"/>
  <Override PartName="/ppt/slides/slide11.xml" ContentType="application/vnd.openxmlformats-officedocument.presentationml.slide+xml"/>
  <Override PartName="/ppt/slides/slide12.xml" ContentType="application/vnd.openxmlformats-officedocument.presentationml.slide+xml"/>
  <Override PartName="/ppt/slides/slide13.xml" ContentType="application/vnd.openxmlformats-officedocument.presentationml.slide+xml"/>
  <Override PartName="/ppt/slides/slide14.xml" ContentType="application/vnd.openxmlformats-officedocument.presentationml.slide+xml"/>
  <Override PartName="/ppt/slides/slide15.xml" ContentType="application/vnd.openxmlformats-officedocument.presentationml.slide+xml"/>
  <Override PartName="/ppt/slides/slide16.xml" ContentType="application/vnd.openxmlformats-officedocument.presentationml.slide+xml"/>
  <Override PartName="/ppt/slides/slide17.xml" ContentType="application/vnd.openxmlformats-officedocument.presentationml.slide+xml"/>
  <Override PartName="/ppt/slides/slide18.xml" ContentType="application/vnd.openxmlformats-officedocument.presentationml.slide+xml"/>
  <Override PartName="/ppt/slides/slide19.xml" ContentType="application/vnd.openxmlformats-officedocument.presentationml.slide+xml"/>
  <Override PartName="/ppt/slides/slide20.xml" ContentType="application/vnd.openxmlformats-officedocument.presentationml.slide+xml"/>
  <Override PartName="/ppt/slides/slide21.xml" ContentType="application/vnd.openxmlformats-officedocument.presentationml.slide+xml"/>
  <Override PartName="/ppt/slides/slide22.xml" ContentType="application/vnd.openxmlformats-officedocument.presentationml.slide+xml"/>
  <Override PartName="/ppt/slides/slide23.xml" ContentType="application/vnd.openxmlformats-officedocument.presentationml.slide+xml"/>
  <Override PartName="/ppt/slides/slide24.xml" ContentType="application/vnd.openxmlformats-officedocument.presentationml.slide+xml"/>
  <Override PartName="/ppt/slides/slide25.xml" ContentType="application/vnd.openxmlformats-officedocument.presentationml.slide+xml"/>
  <Override PartName="/ppt/slides/slide26.xml" ContentType="application/vnd.openxmlformats-officedocument.presentationml.slide+xml"/>
  <Override PartName="/ppt/slides/slide27.xml" ContentType="application/vnd.openxmlformats-officedocument.presentationml.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  <p:sldId id="261" r:id="rId8"/>
    <p:sldId id="262" r:id="rId9"/>
    <p:sldId id="263" r:id="rId10"/>
    <p:sldId id="264" r:id="rId11"/>
    <p:sldId id="265" r:id="rId12"/>
    <p:sldId id="266" r:id="rId13"/>
    <p:sldId id="267" r:id="rId14"/>
    <p:sldId id="268" r:id="rId15"/>
    <p:sldId id="269" r:id="rId16"/>
    <p:sldId id="270" r:id="rId17"/>
    <p:sldId id="271" r:id="rId18"/>
    <p:sldId id="272" r:id="rId19"/>
    <p:sldId id="273" r:id="rId20"/>
    <p:sldId id="274" r:id="rId21"/>
    <p:sldId id="275" r:id="rId22"/>
    <p:sldId id="276" r:id="rId23"/>
    <p:sldId id="277" r:id="rId24"/>
    <p:sldId id="278" r:id="rId25"/>
    <p:sldId id="279" r:id="rId26"/>
    <p:sldId id="280" r:id="rId27"/>
    <p:sldId id="281" r:id="rId28"/>
    <p:sldId id="282" r:id="rId29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slide" Target="slides/slide6.xml"/>
  <Relationship Id="rId9" Type="http://schemas.openxmlformats.org/officeDocument/2006/relationships/slide" Target="slides/slide7.xml"/>
  <Relationship Id="rId10" Type="http://schemas.openxmlformats.org/officeDocument/2006/relationships/slide" Target="slides/slide8.xml"/>
  <Relationship Id="rId11" Type="http://schemas.openxmlformats.org/officeDocument/2006/relationships/slide" Target="slides/slide9.xml"/>
  <Relationship Id="rId12" Type="http://schemas.openxmlformats.org/officeDocument/2006/relationships/slide" Target="slides/slide10.xml"/>
  <Relationship Id="rId13" Type="http://schemas.openxmlformats.org/officeDocument/2006/relationships/slide" Target="slides/slide11.xml"/>
  <Relationship Id="rId14" Type="http://schemas.openxmlformats.org/officeDocument/2006/relationships/slide" Target="slides/slide12.xml"/>
  <Relationship Id="rId15" Type="http://schemas.openxmlformats.org/officeDocument/2006/relationships/slide" Target="slides/slide13.xml"/>
  <Relationship Id="rId16" Type="http://schemas.openxmlformats.org/officeDocument/2006/relationships/slide" Target="slides/slide14.xml"/>
  <Relationship Id="rId17" Type="http://schemas.openxmlformats.org/officeDocument/2006/relationships/slide" Target="slides/slide15.xml"/>
  <Relationship Id="rId18" Type="http://schemas.openxmlformats.org/officeDocument/2006/relationships/slide" Target="slides/slide16.xml"/>
  <Relationship Id="rId19" Type="http://schemas.openxmlformats.org/officeDocument/2006/relationships/slide" Target="slides/slide17.xml"/>
  <Relationship Id="rId20" Type="http://schemas.openxmlformats.org/officeDocument/2006/relationships/slide" Target="slides/slide18.xml"/>
  <Relationship Id="rId21" Type="http://schemas.openxmlformats.org/officeDocument/2006/relationships/slide" Target="slides/slide19.xml"/>
  <Relationship Id="rId22" Type="http://schemas.openxmlformats.org/officeDocument/2006/relationships/slide" Target="slides/slide20.xml"/>
  <Relationship Id="rId23" Type="http://schemas.openxmlformats.org/officeDocument/2006/relationships/slide" Target="slides/slide21.xml"/>
  <Relationship Id="rId24" Type="http://schemas.openxmlformats.org/officeDocument/2006/relationships/slide" Target="slides/slide22.xml"/>
  <Relationship Id="rId25" Type="http://schemas.openxmlformats.org/officeDocument/2006/relationships/slide" Target="slides/slide23.xml"/>
  <Relationship Id="rId26" Type="http://schemas.openxmlformats.org/officeDocument/2006/relationships/slide" Target="slides/slide24.xml"/>
  <Relationship Id="rId27" Type="http://schemas.openxmlformats.org/officeDocument/2006/relationships/slide" Target="slides/slide25.xml"/>
  <Relationship Id="rId28" Type="http://schemas.openxmlformats.org/officeDocument/2006/relationships/slide" Target="slides/slide26.xml"/>
  <Relationship Id="rId29" Type="http://schemas.openxmlformats.org/officeDocument/2006/relationships/slide" Target="slides/slide27.xml"/>
  <Relationship Id="rId30" Type="http://schemas.openxmlformats.org/officeDocument/2006/relationships/presProps" Target="presProps.xml"/>
  <Relationship Id="rId31" Type="http://schemas.openxmlformats.org/officeDocument/2006/relationships/viewProps" Target="viewProps.xml"/>
  <Relationship Id="rId32" Type="http://schemas.openxmlformats.org/officeDocument/2006/relationships/tableStyles" Target="tableStyles.xml"/>
</Relationships>
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6543930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24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1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0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2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hyperlink" Target="https://biblesocietyaus.typeform.com/to/hahvZS" TargetMode="Externa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6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7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8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_rels/slide9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1028700"/>
          <a:ext cx="8229600" cy="4029075"/>
          <a:chOff x="914400" y="1028700"/>
          <a:chExt cx="8229600" cy="4029075"/>
        </a:xfrm>
      </p:grpSpPr>
      <p:sp>
        <p:nvSpPr>
          <p:cNvPr id="1" name=""/>
          <p:cNvSpPr txBox="1"/>
          <p:nvPr/>
        </p:nvSpPr>
        <p:spPr>
          <a:xfrm>
            <a:off x="914400" y="1028700"/>
            <a:ext cx="7315200" cy="1714500"/>
          </a:xfrm>
          <a:prstGeom prst="rect">
            <a:avLst/>
          </a:prstGeom>
          <a:noFill/>
        </p:spPr>
        <p:txBody>
          <a:bodyPr anchor="b" rtlCol="0" bIns="45720" lIns="91440" rIns="91440" tIns="45720">
            <a:spAutoFit/>
          </a:bodyPr>
          <a:lstStyle/>
          <a:p>
            <a:pPr algn="ctr" fontAlgn="b" marL="0" marR="0" indent="0" lvl="0">
              <a:lnSpc>
                <a:spcPct val="100%"/>
              </a:lnSpc>
            </a:pPr>
            <a:r>
              <a:rPr lang="en-US" b="1" sz="6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alatians 1:1-24]]></a:t>
            </a:r>
          </a:p>
        </p:txBody>
      </p:sp>
      <p:sp>
        <p:nvSpPr>
          <p:cNvPr id="2" name=""/>
          <p:cNvSpPr txBox="1"/>
          <p:nvPr/>
        </p:nvSpPr>
        <p:spPr>
          <a:xfrm>
            <a:off x="914400" y="2743200"/>
            <a:ext cx="7315200" cy="1285875"/>
          </a:xfrm>
          <a:prstGeom prst="rect">
            <a:avLst/>
          </a:prstGeom>
          <a:noFill/>
        </p:spPr>
        <p:txBody>
          <a:bodyPr rtlCol="0" bIns="45720" lIns="91440" rIns="91440" tIns="45720">
            <a:spAutoFit/>
          </a:bodyPr>
          <a:lstStyle/>
          <a:p>
            <a:pPr algn="ctr" fontAlgn="base" marL="0" marR="0" indent="0" lvl="0">
              <a:lnSpc>
                <a:spcPct val="100%"/>
              </a:lnSpc>
            </a:pPr>
            <a:r>
              <a:rPr lang="en-US" b="1" sz="4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CSB]]></a:t>
            </a:r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even if we or an angel  from heaven should preach to you a gospel contrary to what we have preached to you,  a curse be on him! ]]></a:t>
            </a:r>
          </a:p>
        </p:txBody>
      </p:sp>
    </p:spTree>
  </p:cSld>
  <p:clrMapOvr>
    <a:masterClrMapping/>
  </p:clrMapOvr>
</p:sld>
</file>

<file path=ppt/slides/slide1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s we have said before, I now say again: If anyone is preaching to you a gospel contrary to what you received,  a curse be on him!]]></a:t>
            </a:r>
          </a:p>
        </p:txBody>
      </p:sp>
    </p:spTree>
  </p:cSld>
  <p:clrMapOvr>
    <a:masterClrMapping/>
  </p:clrMapOvr>
</p:sld>
</file>

<file path=ppt/slides/slide1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am I now trying to persuade people,  or God?  Or am I striving to please people? If I were still trying to please people, I would not be a servant of Christ.The Origin of Paul’s Gospel]]></a:t>
            </a:r>
          </a:p>
        </p:txBody>
      </p:sp>
    </p:spTree>
  </p:cSld>
  <p:clrMapOvr>
    <a:masterClrMapping/>
  </p:clrMapOvr>
</p:sld>
</file>

<file path=ppt/slides/slide1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want you to know, brothers and sisters, that the gospel preached by me is not of human origin.]]></a:t>
            </a:r>
          </a:p>
        </p:txBody>
      </p:sp>
    </p:spTree>
  </p:cSld>
  <p:clrMapOvr>
    <a:masterClrMapping/>
  </p:clrMapOvr>
</p:sld>
</file>

<file path=ppt/slides/slide1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I did not receive it from a human source and I was not taught it, but it came by a revelation  of Jesus Christ. ]]></a:t>
            </a:r>
          </a:p>
        </p:txBody>
      </p:sp>
    </p:spTree>
  </p:cSld>
  <p:clrMapOvr>
    <a:masterClrMapping/>
  </p:clrMapOvr>
</p:sld>
</file>

<file path=ppt/slides/slide1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For you have heard about my former way of life  in Judaism:  I intensely persecuted  God’s church and tried to destroy it.]]></a:t>
            </a:r>
          </a:p>
        </p:txBody>
      </p:sp>
    </p:spTree>
  </p:cSld>
  <p:clrMapOvr>
    <a:masterClrMapping/>
  </p:clrMapOvr>
</p:sld>
</file>

<file path=ppt/slides/slide1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dvanced in Judaism beyond many contemporaries among my people, because I was extremely zealous for the traditions of my ancestors. ]]></a:t>
            </a:r>
          </a:p>
        </p:txBody>
      </p:sp>
    </p:spTree>
  </p:cSld>
  <p:clrMapOvr>
    <a:masterClrMapping/>
  </p:clrMapOvr>
</p:sld>
</file>

<file path=ppt/slides/slide1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when God, who from my mother’s womb set me apart and called  me by his grace, was pleased]]></a:t>
            </a:r>
          </a:p>
        </p:txBody>
      </p:sp>
    </p:spTree>
  </p:cSld>
  <p:clrMapOvr>
    <a:masterClrMapping/>
  </p:clrMapOvr>
</p:sld>
</file>

<file path=ppt/slides/slide1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reveal his Son  in me, so that I could preach him among the Gentiles, I did not immediately consult with anyone. ]]></a:t>
            </a:r>
          </a:p>
        </p:txBody>
      </p:sp>
    </p:spTree>
  </p:cSld>
  <p:clrMapOvr>
    <a:masterClrMapping/>
  </p:clrMapOvr>
</p:sld>
</file>

<file path=ppt/slides/slide1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id not go up to Jerusalem  to those who had become apostles  before me; instead I went to Arabia  and came back to Damascus. 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eeting]]></a:t>
            </a:r>
          </a:p>
        </p:txBody>
      </p:sp>
    </p:spTree>
  </p:cSld>
  <p:clrMapOvr>
    <a:masterClrMapping/>
  </p:clrMapOvr>
</p:sld>
</file>

<file path=ppt/slides/slide20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8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n after three years I did go up to Jerusalem  to get to know Cephas, , and I stayed with him fifteen days.]]></a:t>
            </a:r>
          </a:p>
        </p:txBody>
      </p:sp>
    </p:spTree>
  </p:cSld>
  <p:clrMapOvr>
    <a:masterClrMapping/>
  </p:clrMapOvr>
</p:sld>
</file>

<file path=ppt/slides/slide2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9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But I didn’t see any of the other apostles except James,  the Lord’s brother.]]></a:t>
            </a:r>
          </a:p>
        </p:txBody>
      </p:sp>
    </p:spTree>
  </p:cSld>
  <p:clrMapOvr>
    <a:masterClrMapping/>
  </p:clrMapOvr>
</p:sld>
</file>

<file path=ppt/slides/slide2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0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declare in the sight of God: I am not lying in what I write to you.]]></a:t>
            </a:r>
          </a:p>
        </p:txBody>
      </p:sp>
    </p:spTree>
  </p:cSld>
  <p:clrMapOvr>
    <a:masterClrMapping/>
  </p:clrMapOvr>
</p:sld>
</file>

<file path=ppt/slides/slide2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fterward, I went to the regions of Syria  and Cilicia. ]]></a:t>
            </a:r>
          </a:p>
        </p:txBody>
      </p:sp>
    </p:spTree>
  </p:cSld>
  <p:clrMapOvr>
    <a:masterClrMapping/>
  </p:clrMapOvr>
</p:sld>
</file>

<file path=ppt/slides/slide2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remained personally unknown to the Judean churches that are in Christ.]]></a:t>
            </a:r>
          </a:p>
        </p:txBody>
      </p:sp>
    </p:spTree>
  </p:cSld>
  <p:clrMapOvr>
    <a:masterClrMapping/>
  </p:clrMapOvr>
</p:sld>
</file>

<file path=ppt/slides/slide2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hey simply kept hearing, “He who formerly persecuted  us now preaches the faith  he once tried to destroy.”]]></a:t>
            </a:r>
          </a:p>
        </p:txBody>
      </p:sp>
    </p:spTree>
  </p:cSld>
  <p:clrMapOvr>
    <a:masterClrMapping/>
  </p:clrMapOvr>
</p:sld>
</file>

<file path=ppt/slides/slide2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they glorified God because of me. ]]></a:t>
            </a:r>
          </a:p>
        </p:txBody>
      </p:sp>
    </p:spTree>
  </p:cSld>
  <p:clrMapOvr>
    <a:masterClrMapping/>
  </p:clrMapOvr>
</p:sld>
</file>

<file path=ppt/slides/slide2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as this helpful?]]></a:t>
            </a:r>
            <a:br/>
            <a:r>
              <a:rPr lang="en-US" sz="3000" spc="0" u="none">
                <a:solidFill>
                  <a:srgbClr val="000000">
                    <a:alpha val="100.00%"/>
                  </a:srgbClr>
                </a:solidFill>
                <a:latin typeface="Calibri"/>
                <a:hlinkClick r:id="rId2" tooltip="Feedback form"/>
              </a:rPr>
              <a:t><![CDATA[Help us improve with your feedback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1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Paul,  an apostle #— #not from men or by man, but by Jesus Christ and God the Father  who raised him from the dead  #— #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2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and all the brothers who are with me:To the churches of Galatia. 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3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Grace to you and peace from God the Father and our Lord  Jesus Christ,]]></a:t>
            </a:r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4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who gave himself for our sins  to rescue us from this present evil age,  according to the will of our God and Father. ]]></a:t>
            </a:r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5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To him be the glory forever and ever. Amen.No Other Gospel]]></a:t>
            </a:r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6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I am amazed that you are so quickly turning away from him who called  you by the grace of Christ and are turning to a different gospel #— #]]></a:t>
            </a:r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914400" y="514350"/>
          <a:ext cx="8229600" cy="4629150"/>
          <a:chOff x="914400" y="514350"/>
          <a:chExt cx="8229600" cy="4629150"/>
        </a:xfrm>
      </p:grpSpPr>
      <p:sp>
        <p:nvSpPr>
          <p:cNvPr id="1" name=""/>
          <p:cNvSpPr txBox="1"/>
          <p:nvPr/>
        </p:nvSpPr>
        <p:spPr>
          <a:xfrm>
            <a:off x="914400" y="514350"/>
            <a:ext cx="7315200" cy="4114800"/>
          </a:xfrm>
          <a:prstGeom prst="rect">
            <a:avLst/>
          </a:prstGeom>
          <a:noFill/>
        </p:spPr>
        <p:txBody>
          <a:bodyPr anchor="ctr" rtlCol="0" bIns="45720" lIns="91440" rIns="91440" tIns="45720">
            <a:spAutoFit/>
          </a:bodyPr>
          <a:lstStyle/>
          <a:p>
            <a:pPr algn="ctr" fontAlgn="ctr" marL="0" marR="0" indent="0" lvl="0">
              <a:lnSpc>
                <a:spcPct val="100%"/>
              </a:lnSpc>
            </a:pPr>
            <a:r>
              <a:rPr lang="en-US" b="1" sz="3000" spc="0" u="none" baseline="30000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7 ]]></a:t>
            </a:r>
            <a:r>
              <a:rPr lang="en-US" b="1" sz="3000" spc="0" u="none">
                <a:solidFill>
                  <a:srgbClr val="000000">
                    <a:alpha val="100.00%"/>
                  </a:srgbClr>
                </a:solidFill>
                <a:latin typeface="Calibri"/>
              </a:rPr>
              <a:t><![CDATA[not that there is another gospel,  but there are some  who are troubling you and want to distort the gospel of Christ.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66">
  <a:themeElements>
    <a:clrScheme name="Theme6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6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66">
      <a:fillStyleLst>
        <a:solidFill>
          <a:schemeClr val="phClr"/>
        </a:solidFill>
        <a:gradFill rotWithShape="1">
          <a:gsLst>
            <a:gs pos="0%">
              <a:schemeClr val="phClr">
                <a:tint val="50%"/>
                <a:satMod val="300%"/>
              </a:schemeClr>
            </a:gs>
            <a:gs pos="35%">
              <a:schemeClr val="phClr">
                <a:tint val="37%"/>
                <a:satMod val="300%"/>
              </a:schemeClr>
            </a:gs>
            <a:gs pos="100%">
              <a:schemeClr val="phClr">
                <a:tint val="15%"/>
                <a:satMod val="350%"/>
              </a:schemeClr>
            </a:gs>
          </a:gsLst>
          <a:lin ang="16200000" scaled="1"/>
        </a:gradFill>
        <a:gradFill rotWithShape="1">
          <a:gsLst>
            <a:gs pos="0%">
              <a:schemeClr val="phClr">
                <a:shade val="51%"/>
                <a:satMod val="130%"/>
              </a:schemeClr>
            </a:gs>
            <a:gs pos="80%">
              <a:schemeClr val="phClr">
                <a:shade val="93%"/>
                <a:satMod val="130%"/>
              </a:schemeClr>
            </a:gs>
            <a:gs pos="100%">
              <a:schemeClr val="phClr">
                <a:shade val="94%"/>
                <a:satMod val="135%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%"/>
              <a:satMod val="105%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%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%">
              <a:schemeClr val="phClr">
                <a:tint val="40%"/>
                <a:satMod val="350%"/>
              </a:schemeClr>
            </a:gs>
            <a:gs pos="40%">
              <a:schemeClr val="phClr">
                <a:tint val="45%"/>
                <a:shade val="99%"/>
                <a:satMod val="350%"/>
              </a:schemeClr>
            </a:gs>
            <a:gs pos="100%">
              <a:schemeClr val="phClr">
                <a:shade val="20%"/>
                <a:satMod val="255%"/>
              </a:schemeClr>
            </a:gs>
          </a:gsLst>
          <a:path path="circle">
            <a:fillToRect b="180%" l="50%" r="50%" t="-80%"/>
          </a:path>
        </a:gradFill>
        <a:gradFill rotWithShape="1">
          <a:gsLst>
            <a:gs pos="0%">
              <a:schemeClr val="phClr">
                <a:tint val="80%"/>
                <a:satMod val="300%"/>
              </a:schemeClr>
            </a:gs>
            <a:gs pos="100%">
              <a:schemeClr val="phClr">
                <a:shade val="30%"/>
                <a:satMod val="200%"/>
              </a:schemeClr>
            </a:gs>
          </a:gsLst>
          <a:path path="circle">
            <a:fillToRect b="50%" l="50%" r="50%" t="50%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27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Microsoft Corporation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Bible.com.au</dc:creator>
  <cp:lastModifiedBy>Bible.com.au</cp:lastModifiedBy>
  <dcterms:created xsi:type="dcterms:W3CDTF">2026-08-23T23:27:37Z</dcterms:created>
  <dcterms:modified xsi:type="dcterms:W3CDTF">2026-08-23T23:27:37Z</dcterms:modified>
  <dc:title>Bible.com.au: Galatians 1:1-24 (CSB)</dc:title>
  <dc:description/>
  <dc:subject/>
  <cp:keywords/>
  <cp:category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